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sldIdLst>
    <p:sldId id="262" r:id="rId5"/>
    <p:sldId id="268" r:id="rId6"/>
    <p:sldId id="274" r:id="rId7"/>
    <p:sldId id="275" r:id="rId8"/>
    <p:sldId id="269" r:id="rId9"/>
    <p:sldId id="272" r:id="rId10"/>
    <p:sldId id="273" r:id="rId11"/>
    <p:sldId id="289" r:id="rId12"/>
    <p:sldId id="288" r:id="rId13"/>
    <p:sldId id="287" r:id="rId14"/>
    <p:sldId id="261" r:id="rId15"/>
    <p:sldId id="265" r:id="rId16"/>
    <p:sldId id="263" r:id="rId17"/>
    <p:sldId id="264" r:id="rId18"/>
    <p:sldId id="267" r:id="rId19"/>
    <p:sldId id="282" r:id="rId20"/>
    <p:sldId id="276" r:id="rId21"/>
    <p:sldId id="277" r:id="rId22"/>
    <p:sldId id="278" r:id="rId23"/>
    <p:sldId id="279" r:id="rId24"/>
    <p:sldId id="281" r:id="rId25"/>
    <p:sldId id="260" r:id="rId26"/>
    <p:sldId id="291" r:id="rId27"/>
    <p:sldId id="257" r:id="rId28"/>
    <p:sldId id="29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AEE"/>
    <a:srgbClr val="1D3557"/>
    <a:srgbClr val="E63946"/>
    <a:srgbClr val="A8DADC"/>
    <a:srgbClr val="457B9D"/>
    <a:srgbClr val="CCD5AE"/>
    <a:srgbClr val="FFFFFF"/>
    <a:srgbClr val="F5F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DEFBA-8E38-483B-803D-2FC94C9E0FC4}" v="192" dt="2025-06-16T22:38:19.670"/>
    <p1510:client id="{E1469CEA-1CA1-4FB8-87DD-26A9BDD8AF44}" v="5481" dt="2025-06-16T22:24:24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Açık Stil 2 - Vurgu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F1AB2-1976-4502-BF36-3FF5EA218861}" styleName="Orta Stil 4 - Vurg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78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D3557"/>
                </a:solidFill>
                <a:latin typeface="+mn-lt"/>
                <a:ea typeface="+mn-ea"/>
                <a:cs typeface="+mn-cs"/>
              </a:defRPr>
            </a:pPr>
            <a:r>
              <a:rPr lang="en-US" noProof="0">
                <a:solidFill>
                  <a:srgbClr val="1D3557"/>
                </a:solidFill>
              </a:rPr>
              <a:t>Model</a:t>
            </a:r>
            <a:r>
              <a:rPr lang="en-US" baseline="0" noProof="0">
                <a:solidFill>
                  <a:srgbClr val="1D3557"/>
                </a:solidFill>
              </a:rPr>
              <a:t> Test Error Results</a:t>
            </a:r>
            <a:endParaRPr lang="en-US" noProof="0">
              <a:solidFill>
                <a:srgbClr val="1D3557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D3557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rgbClr val="457B9D"/>
            </a:solidFill>
            <a:ln>
              <a:noFill/>
            </a:ln>
            <a:effectLst/>
          </c:spPr>
          <c:invertIfNegative val="0"/>
          <c:cat>
            <c:strRef>
              <c:f>Foglio1!$A$2:$A$3</c:f>
              <c:strCache>
                <c:ptCount val="2"/>
                <c:pt idx="0">
                  <c:v>Dry</c:v>
                </c:pt>
                <c:pt idx="1">
                  <c:v>Wet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0.92</c:v>
                </c:pt>
                <c:pt idx="1">
                  <c:v>1.78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0A-43AE-9FEA-F4EDF3AF54C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Polynomial Reg.</c:v>
                </c:pt>
              </c:strCache>
            </c:strRef>
          </c:tx>
          <c:spPr>
            <a:solidFill>
              <a:srgbClr val="E63946"/>
            </a:solidFill>
            <a:ln>
              <a:noFill/>
            </a:ln>
            <a:effectLst/>
          </c:spPr>
          <c:invertIfNegative val="0"/>
          <c:cat>
            <c:strRef>
              <c:f>Foglio1!$A$2:$A$3</c:f>
              <c:strCache>
                <c:ptCount val="2"/>
                <c:pt idx="0">
                  <c:v>Dry</c:v>
                </c:pt>
                <c:pt idx="1">
                  <c:v>Wet</c:v>
                </c:pt>
              </c:strCache>
            </c:strRef>
          </c:cat>
          <c:val>
            <c:numRef>
              <c:f>Foglio1!$C$2:$C$3</c:f>
              <c:numCache>
                <c:formatCode>General</c:formatCode>
                <c:ptCount val="2"/>
                <c:pt idx="0">
                  <c:v>1.37</c:v>
                </c:pt>
                <c:pt idx="1">
                  <c:v>4.32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0A-43AE-9FEA-F4EDF3AF54C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rgbClr val="1D3557"/>
            </a:solidFill>
            <a:ln>
              <a:noFill/>
            </a:ln>
            <a:effectLst/>
          </c:spPr>
          <c:invertIfNegative val="0"/>
          <c:cat>
            <c:strRef>
              <c:f>Foglio1!$A$2:$A$3</c:f>
              <c:strCache>
                <c:ptCount val="2"/>
                <c:pt idx="0">
                  <c:v>Dry</c:v>
                </c:pt>
                <c:pt idx="1">
                  <c:v>Wet</c:v>
                </c:pt>
              </c:strCache>
            </c:strRef>
          </c:cat>
          <c:val>
            <c:numRef>
              <c:f>Foglio1!$D$2:$D$3</c:f>
              <c:numCache>
                <c:formatCode>General</c:formatCode>
                <c:ptCount val="2"/>
                <c:pt idx="0">
                  <c:v>1.74</c:v>
                </c:pt>
                <c:pt idx="1">
                  <c:v>5.71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0A-43AE-9FEA-F4EDF3AF5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92624319"/>
        <c:axId val="1092620479"/>
      </c:barChart>
      <c:catAx>
        <c:axId val="10926243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1D3557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3557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92620479"/>
        <c:crosses val="autoZero"/>
        <c:auto val="1"/>
        <c:lblAlgn val="ctr"/>
        <c:lblOffset val="100"/>
        <c:noMultiLvlLbl val="0"/>
      </c:catAx>
      <c:valAx>
        <c:axId val="1092620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1D3557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3557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92624319"/>
        <c:crosses val="autoZero"/>
        <c:crossBetween val="between"/>
      </c:valAx>
      <c:spPr>
        <a:noFill/>
        <a:ln>
          <a:solidFill>
            <a:srgbClr val="1D3557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D3557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1D3557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D07CA-0CEB-4618-BF3A-FDA6D2CD5E1B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9A927-6BD8-43B5-9BD1-E328BDCCFBD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439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A927-6BD8-43B5-9BD1-E328BDCCFBD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175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A927-6BD8-43B5-9BD1-E328BDCCFBD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449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239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96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44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04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400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269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5805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70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19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33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578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552BA4A-CC42-4272-AC2D-55397F634F3E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978A2AB-B384-46C3-8D1E-69815A082C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182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" Type="http://schemas.openxmlformats.org/officeDocument/2006/relationships/image" Target="../media/image40.svg"/><Relationship Id="rId21" Type="http://schemas.openxmlformats.org/officeDocument/2006/relationships/image" Target="../media/image58.png"/><Relationship Id="rId7" Type="http://schemas.openxmlformats.org/officeDocument/2006/relationships/image" Target="../media/image44.sv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5" Type="http://schemas.openxmlformats.org/officeDocument/2006/relationships/image" Target="../media/image42.sv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sv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7.svg"/><Relationship Id="rId26" Type="http://schemas.openxmlformats.org/officeDocument/2006/relationships/image" Target="../media/image65.svg"/><Relationship Id="rId3" Type="http://schemas.openxmlformats.org/officeDocument/2006/relationships/image" Target="../media/image40.svg"/><Relationship Id="rId21" Type="http://schemas.openxmlformats.org/officeDocument/2006/relationships/image" Target="../media/image60.png"/><Relationship Id="rId7" Type="http://schemas.openxmlformats.org/officeDocument/2006/relationships/image" Target="../media/image44.svg"/><Relationship Id="rId12" Type="http://schemas.openxmlformats.org/officeDocument/2006/relationships/image" Target="../media/image49.sv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39.png"/><Relationship Id="rId16" Type="http://schemas.openxmlformats.org/officeDocument/2006/relationships/image" Target="../media/image53.svg"/><Relationship Id="rId20" Type="http://schemas.openxmlformats.org/officeDocument/2006/relationships/image" Target="../media/image59.svg"/><Relationship Id="rId29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3.svg"/><Relationship Id="rId32" Type="http://schemas.openxmlformats.org/officeDocument/2006/relationships/image" Target="../media/image55.svg"/><Relationship Id="rId5" Type="http://schemas.openxmlformats.org/officeDocument/2006/relationships/image" Target="../media/image42.svg"/><Relationship Id="rId15" Type="http://schemas.openxmlformats.org/officeDocument/2006/relationships/image" Target="../media/image52.png"/><Relationship Id="rId23" Type="http://schemas.openxmlformats.org/officeDocument/2006/relationships/image" Target="../media/image62.png"/><Relationship Id="rId28" Type="http://schemas.openxmlformats.org/officeDocument/2006/relationships/image" Target="../media/image67.svg"/><Relationship Id="rId10" Type="http://schemas.openxmlformats.org/officeDocument/2006/relationships/image" Target="../media/image47.png"/><Relationship Id="rId19" Type="http://schemas.openxmlformats.org/officeDocument/2006/relationships/image" Target="../media/image58.png"/><Relationship Id="rId31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svg"/><Relationship Id="rId22" Type="http://schemas.openxmlformats.org/officeDocument/2006/relationships/image" Target="../media/image61.svg"/><Relationship Id="rId27" Type="http://schemas.openxmlformats.org/officeDocument/2006/relationships/image" Target="../media/image66.png"/><Relationship Id="rId30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E68A8-775E-35FA-B810-CB0D2142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F35B4A0-9446-BF3E-CC2D-7CEC9B2C2F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0682036"/>
                  </p:ext>
                </p:extLst>
              </p:nvPr>
            </p:nvGraphicFramePr>
            <p:xfrm>
              <a:off x="-4847275" y="-3647362"/>
              <a:ext cx="4847275" cy="36473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7275" cy="3647362"/>
                    </a:xfrm>
                    <a:prstGeom prst="rect">
                      <a:avLst/>
                    </a:prstGeom>
                  </am3d:spPr>
                  <am3d:camera>
                    <am3d:pos x="0" y="0" z="5154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21" d="1000000"/>
                    <am3d:preTrans dx="0" dy="-4297154" dz="-165589"/>
                    <am3d:scale>
                      <am3d:sx n="1000000" d="1000000"/>
                      <am3d:sy n="1000000" d="1000000"/>
                      <am3d:sz n="1000000" d="1000000"/>
                    </am3d:scale>
                    <am3d:rot ax="2818215" ay="2648810" az="2203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F35B4A0-9446-BF3E-CC2D-7CEC9B2C2F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47275" y="-3647362"/>
                <a:ext cx="4847275" cy="36473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30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697228-58F4-3A7C-CCE3-F38DED00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E3CCCA-6BFD-AFF3-D909-B74262CFD186}"/>
              </a:ext>
            </a:extLst>
          </p:cNvPr>
          <p:cNvSpPr/>
          <p:nvPr/>
        </p:nvSpPr>
        <p:spPr>
          <a:xfrm>
            <a:off x="4490885" y="147484"/>
            <a:ext cx="3210231" cy="658761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Telemetry Data Filtering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F24592-1200-1312-00A0-084B8813EB19}"/>
              </a:ext>
            </a:extLst>
          </p:cNvPr>
          <p:cNvGrpSpPr/>
          <p:nvPr/>
        </p:nvGrpSpPr>
        <p:grpSpPr>
          <a:xfrm>
            <a:off x="8401665" y="1909296"/>
            <a:ext cx="2969342" cy="2405219"/>
            <a:chOff x="8470492" y="1710809"/>
            <a:chExt cx="2969342" cy="24052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753308-B23A-FA91-107A-23DD0B68757D}"/>
                </a:ext>
              </a:extLst>
            </p:cNvPr>
            <p:cNvSpPr/>
            <p:nvPr/>
          </p:nvSpPr>
          <p:spPr>
            <a:xfrm>
              <a:off x="8470492" y="1710809"/>
              <a:ext cx="2969342" cy="934065"/>
            </a:xfrm>
            <a:prstGeom prst="rect">
              <a:avLst/>
            </a:prstGeom>
            <a:solidFill>
              <a:srgbClr val="1D355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/>
                <a:t>Median Filter</a:t>
              </a:r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9E415F3F-55BC-ED5B-A311-AD7570971E93}"/>
                </a:ext>
              </a:extLst>
            </p:cNvPr>
            <p:cNvSpPr/>
            <p:nvPr/>
          </p:nvSpPr>
          <p:spPr>
            <a:xfrm>
              <a:off x="9694605" y="2719843"/>
              <a:ext cx="412955" cy="387151"/>
            </a:xfrm>
            <a:prstGeom prst="downArrow">
              <a:avLst/>
            </a:prstGeom>
            <a:solidFill>
              <a:srgbClr val="1D355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E2F40-53FE-12AE-E356-397D51A8E5BB}"/>
                </a:ext>
              </a:extLst>
            </p:cNvPr>
            <p:cNvSpPr/>
            <p:nvPr/>
          </p:nvSpPr>
          <p:spPr>
            <a:xfrm>
              <a:off x="8470492" y="3181963"/>
              <a:ext cx="2969342" cy="934065"/>
            </a:xfrm>
            <a:prstGeom prst="rect">
              <a:avLst/>
            </a:prstGeom>
            <a:solidFill>
              <a:srgbClr val="1D355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/>
                <a:t>Moving Average</a:t>
              </a:r>
              <a:endParaRPr lang="en-US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25FB81-CABE-0645-28D9-B5F9812E3AC4}"/>
              </a:ext>
            </a:extLst>
          </p:cNvPr>
          <p:cNvGrpSpPr/>
          <p:nvPr/>
        </p:nvGrpSpPr>
        <p:grpSpPr>
          <a:xfrm>
            <a:off x="4611330" y="2644874"/>
            <a:ext cx="2969342" cy="1709030"/>
            <a:chOff x="4611330" y="2644874"/>
            <a:chExt cx="2969342" cy="1709030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FF2AB23E-5FF6-7E9C-3B0D-79F4EAF37822}"/>
                </a:ext>
              </a:extLst>
            </p:cNvPr>
            <p:cNvSpPr/>
            <p:nvPr/>
          </p:nvSpPr>
          <p:spPr>
            <a:xfrm>
              <a:off x="4611330" y="2644874"/>
              <a:ext cx="2969342" cy="934065"/>
            </a:xfrm>
            <a:prstGeom prst="rect">
              <a:avLst/>
            </a:prstGeom>
            <a:solidFill>
              <a:srgbClr val="E639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/>
                <a:t>Calculate Curvature with Spline Derivatives</a:t>
              </a:r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14">
                  <a:extLst>
                    <a:ext uri="{FF2B5EF4-FFF2-40B4-BE49-F238E27FC236}">
                      <a16:creationId xmlns:a16="http://schemas.microsoft.com/office/drawing/2014/main" id="{893B1F51-7AA8-10E3-9C46-2E7E4F301447}"/>
                    </a:ext>
                  </a:extLst>
                </p:cNvPr>
                <p:cNvSpPr txBox="1"/>
                <p:nvPr/>
              </p:nvSpPr>
              <p:spPr>
                <a:xfrm>
                  <a:off x="4965290" y="3667434"/>
                  <a:ext cx="2261419" cy="6864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′′ − 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p>
                                <m:r>
                                  <a:rPr lang="tr-T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p>
                                <m:r>
                                  <a:rPr lang="tr-T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tr-T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14">
                  <a:extLst>
                    <a:ext uri="{FF2B5EF4-FFF2-40B4-BE49-F238E27FC236}">
                      <a16:creationId xmlns:a16="http://schemas.microsoft.com/office/drawing/2014/main" id="{893B1F51-7AA8-10E3-9C46-2E7E4F301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290" y="3667434"/>
                  <a:ext cx="2261419" cy="68647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10">
            <a:extLst>
              <a:ext uri="{FF2B5EF4-FFF2-40B4-BE49-F238E27FC236}">
                <a16:creationId xmlns:a16="http://schemas.microsoft.com/office/drawing/2014/main" id="{69E1E7A3-A816-1420-E176-5D643CE2C86C}"/>
              </a:ext>
            </a:extLst>
          </p:cNvPr>
          <p:cNvSpPr/>
          <p:nvPr/>
        </p:nvSpPr>
        <p:spPr>
          <a:xfrm>
            <a:off x="820994" y="2644875"/>
            <a:ext cx="2969342" cy="934065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Fit a Smoothing Spline</a:t>
            </a:r>
            <a:endParaRPr lang="en-US"/>
          </a:p>
          <a:p>
            <a:pPr algn="ctr"/>
            <a:r>
              <a:rPr lang="en-US"/>
              <a:t> on X and Y</a:t>
            </a:r>
          </a:p>
        </p:txBody>
      </p:sp>
    </p:spTree>
    <p:extLst>
      <p:ext uri="{BB962C8B-B14F-4D97-AF65-F5344CB8AC3E}">
        <p14:creationId xmlns:p14="http://schemas.microsoft.com/office/powerpoint/2010/main" val="1073332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Elemento grafico 14">
            <a:extLst>
              <a:ext uri="{FF2B5EF4-FFF2-40B4-BE49-F238E27FC236}">
                <a16:creationId xmlns:a16="http://schemas.microsoft.com/office/drawing/2014/main" id="{DBA1CD15-5125-1B69-3A1C-515C5D553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517" y="1256419"/>
            <a:ext cx="4983898" cy="3813926"/>
          </a:xfrm>
          <a:prstGeom prst="rect">
            <a:avLst/>
          </a:prstGeom>
        </p:spPr>
      </p:pic>
      <p:pic>
        <p:nvPicPr>
          <p:cNvPr id="281" name="Elemento grafico 34">
            <a:extLst>
              <a:ext uri="{FF2B5EF4-FFF2-40B4-BE49-F238E27FC236}">
                <a16:creationId xmlns:a16="http://schemas.microsoft.com/office/drawing/2014/main" id="{FB36D876-555B-1B5B-D714-B1329E5B8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2746" y="1256418"/>
            <a:ext cx="4857868" cy="3802653"/>
          </a:xfrm>
          <a:prstGeom prst="rect">
            <a:avLst/>
          </a:prstGeom>
        </p:spPr>
      </p:pic>
      <p:pic>
        <p:nvPicPr>
          <p:cNvPr id="282" name="Elemento grafico 36">
            <a:extLst>
              <a:ext uri="{FF2B5EF4-FFF2-40B4-BE49-F238E27FC236}">
                <a16:creationId xmlns:a16="http://schemas.microsoft.com/office/drawing/2014/main" id="{37541063-4AD0-A372-6164-A769540FB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2745" y="1256418"/>
            <a:ext cx="4857869" cy="3745172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6432A5FD-F9F5-08A6-F1A8-11F437F393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330" y="1256419"/>
            <a:ext cx="4857868" cy="3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3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Elemento grafico 3">
            <a:extLst>
              <a:ext uri="{FF2B5EF4-FFF2-40B4-BE49-F238E27FC236}">
                <a16:creationId xmlns:a16="http://schemas.microsoft.com/office/drawing/2014/main" id="{CB7EDCF2-E47A-1378-4A6B-C9762801C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875" y="1325879"/>
            <a:ext cx="4854983" cy="3774444"/>
          </a:xfrm>
          <a:prstGeom prst="rect">
            <a:avLst/>
          </a:prstGeom>
        </p:spPr>
      </p:pic>
      <p:pic>
        <p:nvPicPr>
          <p:cNvPr id="430" name="Elemento grafico 4">
            <a:extLst>
              <a:ext uri="{FF2B5EF4-FFF2-40B4-BE49-F238E27FC236}">
                <a16:creationId xmlns:a16="http://schemas.microsoft.com/office/drawing/2014/main" id="{250CF35A-A399-EA08-2F9E-EB81922AB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838" y="1325879"/>
            <a:ext cx="4746242" cy="3774444"/>
          </a:xfrm>
          <a:prstGeom prst="rect">
            <a:avLst/>
          </a:prstGeom>
        </p:spPr>
      </p:pic>
      <p:pic>
        <p:nvPicPr>
          <p:cNvPr id="431" name="Elemento grafico 5">
            <a:extLst>
              <a:ext uri="{FF2B5EF4-FFF2-40B4-BE49-F238E27FC236}">
                <a16:creationId xmlns:a16="http://schemas.microsoft.com/office/drawing/2014/main" id="{145042A8-ECB6-DC03-A6C0-2C3D69BA5E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6158" y="1327160"/>
            <a:ext cx="4816039" cy="3772058"/>
          </a:xfrm>
          <a:prstGeom prst="rect">
            <a:avLst/>
          </a:prstGeom>
        </p:spPr>
      </p:pic>
      <p:pic>
        <p:nvPicPr>
          <p:cNvPr id="432" name="Elemento grafico 6">
            <a:extLst>
              <a:ext uri="{FF2B5EF4-FFF2-40B4-BE49-F238E27FC236}">
                <a16:creationId xmlns:a16="http://schemas.microsoft.com/office/drawing/2014/main" id="{2AD9AC9F-B970-EC8A-D031-F9A6C850F1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7214" y="1325879"/>
            <a:ext cx="4854983" cy="377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83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3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6">
            <a:extLst>
              <a:ext uri="{FF2B5EF4-FFF2-40B4-BE49-F238E27FC236}">
                <a16:creationId xmlns:a16="http://schemas.microsoft.com/office/drawing/2014/main" id="{02613EE3-C33D-37EF-E59E-636985AC2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25" y="656695"/>
            <a:ext cx="7677150" cy="55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958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863D2-9ED6-6E00-C05A-8DFC5E778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6ABEF86-27DA-2B2D-174A-2C653317B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25" y="656695"/>
            <a:ext cx="7677150" cy="55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64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8CEAE4-4846-091E-4636-B0332E0B6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15292"/>
              </p:ext>
            </p:extLst>
          </p:nvPr>
        </p:nvGraphicFramePr>
        <p:xfrm>
          <a:off x="733080" y="789940"/>
          <a:ext cx="5909187" cy="52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909187">
                  <a:extLst>
                    <a:ext uri="{9D8B030D-6E8A-4147-A177-3AD203B41FA5}">
                      <a16:colId xmlns:a16="http://schemas.microsoft.com/office/drawing/2014/main" val="4220443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>
                          <a:solidFill>
                            <a:srgbClr val="F1FAEE"/>
                          </a:solidFill>
                        </a:rPr>
                        <a:t>Final Features</a:t>
                      </a:r>
                    </a:p>
                  </a:txBody>
                  <a:tcPr anchor="ctr">
                    <a:solidFill>
                      <a:srgbClr val="1D35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9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Lap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64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Pressure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80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Air Temperature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10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Humidity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Mean Corner Exit Speed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805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Tyre Life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492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Track Temperature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45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Mean Curvature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99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Acceleration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Mean Curvature Difference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37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Wind Speed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5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Stint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231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Compounds (Soft, Med., Hard, Int., Wet)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00772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DDB1812-447B-AFD3-A23B-4490E8009692}"/>
              </a:ext>
            </a:extLst>
          </p:cNvPr>
          <p:cNvSpPr/>
          <p:nvPr/>
        </p:nvSpPr>
        <p:spPr>
          <a:xfrm>
            <a:off x="7375347" y="789940"/>
            <a:ext cx="4083574" cy="832383"/>
          </a:xfrm>
          <a:prstGeom prst="rect">
            <a:avLst/>
          </a:prstGeom>
          <a:solidFill>
            <a:srgbClr val="1D3557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chemeClr val="lt1">
                    <a:alpha val="0"/>
                  </a:schemeClr>
                </a:solidFill>
              </a:rPr>
              <a:t>Dataset Splitting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0E0E2-B592-C4E9-27D9-CDB5178CD712}"/>
              </a:ext>
            </a:extLst>
          </p:cNvPr>
          <p:cNvGrpSpPr/>
          <p:nvPr/>
        </p:nvGrpSpPr>
        <p:grpSpPr>
          <a:xfrm>
            <a:off x="7052764" y="2064774"/>
            <a:ext cx="4728739" cy="668594"/>
            <a:chOff x="7010400" y="2045109"/>
            <a:chExt cx="4728739" cy="6685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811AD27-04AB-CD3B-2085-F9AA341E905E}"/>
                </a:ext>
              </a:extLst>
            </p:cNvPr>
            <p:cNvSpPr/>
            <p:nvPr/>
          </p:nvSpPr>
          <p:spPr>
            <a:xfrm>
              <a:off x="7010400" y="2045110"/>
              <a:ext cx="2104103" cy="668593"/>
            </a:xfrm>
            <a:prstGeom prst="rect">
              <a:avLst/>
            </a:prstGeom>
            <a:solidFill>
              <a:srgbClr val="E63946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Dry</a:t>
              </a:r>
            </a:p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(50k samples)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1E75F0-62AB-4CB3-ACC0-F07F9EB23477}"/>
                </a:ext>
              </a:extLst>
            </p:cNvPr>
            <p:cNvSpPr/>
            <p:nvPr/>
          </p:nvSpPr>
          <p:spPr>
            <a:xfrm>
              <a:off x="9635036" y="2045109"/>
              <a:ext cx="2104103" cy="668593"/>
            </a:xfrm>
            <a:prstGeom prst="rect">
              <a:avLst/>
            </a:prstGeom>
            <a:solidFill>
              <a:srgbClr val="A8DADC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>
                      <a:alpha val="0"/>
                    </a:srgbClr>
                  </a:solidFill>
                </a:rPr>
                <a:t>Wet</a:t>
              </a:r>
            </a:p>
            <a:p>
              <a:pPr algn="ctr"/>
              <a:r>
                <a:rPr lang="en-US" noProof="0">
                  <a:solidFill>
                    <a:srgbClr val="1D3557">
                      <a:alpha val="0"/>
                    </a:srgbClr>
                  </a:solidFill>
                </a:rPr>
                <a:t>(10k samples)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79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D32C8-9CB7-F479-83ED-953B5C04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3A534-86BD-71C1-DC79-F4C3A85EB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461233"/>
              </p:ext>
            </p:extLst>
          </p:nvPr>
        </p:nvGraphicFramePr>
        <p:xfrm>
          <a:off x="733080" y="789940"/>
          <a:ext cx="5909187" cy="52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909187">
                  <a:extLst>
                    <a:ext uri="{9D8B030D-6E8A-4147-A177-3AD203B41FA5}">
                      <a16:colId xmlns:a16="http://schemas.microsoft.com/office/drawing/2014/main" val="4220443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>
                          <a:solidFill>
                            <a:srgbClr val="F1FAEE"/>
                          </a:solidFill>
                        </a:rPr>
                        <a:t>Final Features</a:t>
                      </a:r>
                    </a:p>
                  </a:txBody>
                  <a:tcPr anchor="ctr">
                    <a:solidFill>
                      <a:srgbClr val="1D35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9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Lap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64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Pressure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80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Air Temperature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10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Humidity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Mean Corner Exit Speed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805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err="1">
                          <a:solidFill>
                            <a:srgbClr val="1D3557"/>
                          </a:solidFill>
                        </a:rPr>
                        <a:t>Tyre</a:t>
                      </a:r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 Life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492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Track Temperature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45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Mean Curvature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99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Acceleration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Mean Curvature Difference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37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Wind Speed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5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Stint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231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Compounds (Soft, Med., Hard, Int., Wet)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00772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F6AB12E-0D7E-7298-7AEF-7CE15CDAF3C9}"/>
              </a:ext>
            </a:extLst>
          </p:cNvPr>
          <p:cNvSpPr/>
          <p:nvPr/>
        </p:nvSpPr>
        <p:spPr>
          <a:xfrm>
            <a:off x="7375347" y="789940"/>
            <a:ext cx="4083574" cy="832383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Dataset </a:t>
            </a:r>
            <a:r>
              <a:rPr lang="tr-TR" noProof="0"/>
              <a:t>Split</a:t>
            </a:r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57139D-12A9-65F5-02B1-56451E455FD8}"/>
              </a:ext>
            </a:extLst>
          </p:cNvPr>
          <p:cNvGrpSpPr/>
          <p:nvPr/>
        </p:nvGrpSpPr>
        <p:grpSpPr>
          <a:xfrm>
            <a:off x="7052764" y="2064774"/>
            <a:ext cx="4728739" cy="668594"/>
            <a:chOff x="7010400" y="2045109"/>
            <a:chExt cx="4728739" cy="6685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1AA9DF-DB25-7B58-C133-B144A2D43A76}"/>
                </a:ext>
              </a:extLst>
            </p:cNvPr>
            <p:cNvSpPr/>
            <p:nvPr/>
          </p:nvSpPr>
          <p:spPr>
            <a:xfrm>
              <a:off x="7010400" y="2045110"/>
              <a:ext cx="2104103" cy="668593"/>
            </a:xfrm>
            <a:prstGeom prst="rect">
              <a:avLst/>
            </a:prstGeom>
            <a:solidFill>
              <a:srgbClr val="E639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/>
                <a:t>Dry</a:t>
              </a:r>
            </a:p>
            <a:p>
              <a:pPr algn="ctr"/>
              <a:r>
                <a:rPr lang="en-US" noProof="0"/>
                <a:t>(50k samples)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D4F897-F8AB-8188-43FD-80E5B6CA5080}"/>
                </a:ext>
              </a:extLst>
            </p:cNvPr>
            <p:cNvSpPr/>
            <p:nvPr/>
          </p:nvSpPr>
          <p:spPr>
            <a:xfrm>
              <a:off x="9635036" y="2045109"/>
              <a:ext cx="2104103" cy="668593"/>
            </a:xfrm>
            <a:prstGeom prst="rect">
              <a:avLst/>
            </a:prstGeom>
            <a:solidFill>
              <a:srgbClr val="A8DAD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/>
                  </a:solidFill>
                </a:rPr>
                <a:t>Wet</a:t>
              </a:r>
            </a:p>
            <a:p>
              <a:pPr algn="ctr"/>
              <a:r>
                <a:rPr lang="en-US" noProof="0">
                  <a:solidFill>
                    <a:srgbClr val="1D3557"/>
                  </a:solidFill>
                </a:rPr>
                <a:t>(10k samples)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930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FF82BC1F-74F5-4C3E-46D0-7E355D951C23}"/>
              </a:ext>
            </a:extLst>
          </p:cNvPr>
          <p:cNvGrpSpPr/>
          <p:nvPr/>
        </p:nvGrpSpPr>
        <p:grpSpPr>
          <a:xfrm>
            <a:off x="3195483" y="2032663"/>
            <a:ext cx="3925954" cy="1254236"/>
            <a:chOff x="3195483" y="2032663"/>
            <a:chExt cx="3925954" cy="12542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0B70F3-07D5-CB28-72D1-CC95DAB2B86E}"/>
                </a:ext>
              </a:extLst>
            </p:cNvPr>
            <p:cNvSpPr/>
            <p:nvPr/>
          </p:nvSpPr>
          <p:spPr>
            <a:xfrm>
              <a:off x="3195483" y="2401996"/>
              <a:ext cx="3925954" cy="884903"/>
            </a:xfrm>
            <a:prstGeom prst="rect">
              <a:avLst/>
            </a:prstGeom>
            <a:solidFill>
              <a:srgbClr val="A8DAD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/>
                  </a:solidFill>
                </a:rPr>
                <a:t>Train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309C59-F5DC-4338-2D99-0E8E02364495}"/>
                </a:ext>
              </a:extLst>
            </p:cNvPr>
            <p:cNvSpPr txBox="1"/>
            <p:nvPr/>
          </p:nvSpPr>
          <p:spPr>
            <a:xfrm>
              <a:off x="4573876" y="2032663"/>
              <a:ext cx="1169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62783-A9E6-9139-D054-9B576B5C2BF5}"/>
                </a:ext>
              </a:extLst>
            </p:cNvPr>
            <p:cNvSpPr/>
            <p:nvPr/>
          </p:nvSpPr>
          <p:spPr>
            <a:xfrm>
              <a:off x="3506639" y="2456073"/>
              <a:ext cx="3303639" cy="776748"/>
            </a:xfrm>
            <a:prstGeom prst="rect">
              <a:avLst/>
            </a:prstGeom>
            <a:solidFill>
              <a:srgbClr val="E63946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10-Fold CV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18D779-FB46-279E-25D7-6376943E93EA}"/>
                </a:ext>
              </a:extLst>
            </p:cNvPr>
            <p:cNvSpPr/>
            <p:nvPr/>
          </p:nvSpPr>
          <p:spPr>
            <a:xfrm>
              <a:off x="3506639" y="2456073"/>
              <a:ext cx="3303639" cy="776748"/>
            </a:xfrm>
            <a:prstGeom prst="rect">
              <a:avLst/>
            </a:prstGeom>
            <a:solidFill>
              <a:srgbClr val="A8DADC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>
                      <a:alpha val="0"/>
                    </a:srgbClr>
                  </a:solidFill>
                </a:rPr>
                <a:t>Choose Hyperparameters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9565B83B-04BD-4818-6C02-75AD793172CA}"/>
              </a:ext>
            </a:extLst>
          </p:cNvPr>
          <p:cNvGrpSpPr/>
          <p:nvPr/>
        </p:nvGrpSpPr>
        <p:grpSpPr>
          <a:xfrm>
            <a:off x="7121437" y="2032160"/>
            <a:ext cx="1875080" cy="1254739"/>
            <a:chOff x="7121437" y="2032160"/>
            <a:chExt cx="1875080" cy="12547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4B39F1-EFEB-C442-1DCC-0B44C23BD8D2}"/>
                </a:ext>
              </a:extLst>
            </p:cNvPr>
            <p:cNvSpPr/>
            <p:nvPr/>
          </p:nvSpPr>
          <p:spPr>
            <a:xfrm>
              <a:off x="7121437" y="2401995"/>
              <a:ext cx="1875080" cy="884904"/>
            </a:xfrm>
            <a:prstGeom prst="rect">
              <a:avLst/>
            </a:prstGeom>
            <a:solidFill>
              <a:srgbClr val="E639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/>
                <a:t>Test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BA257D-5B53-0C47-C335-55CAE98082A7}"/>
                </a:ext>
              </a:extLst>
            </p:cNvPr>
            <p:cNvSpPr txBox="1"/>
            <p:nvPr/>
          </p:nvSpPr>
          <p:spPr>
            <a:xfrm>
              <a:off x="7621133" y="2032160"/>
              <a:ext cx="875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FEABBA-65AE-0331-9557-48B94A577D68}"/>
                </a:ext>
              </a:extLst>
            </p:cNvPr>
            <p:cNvSpPr/>
            <p:nvPr/>
          </p:nvSpPr>
          <p:spPr>
            <a:xfrm>
              <a:off x="7432593" y="2456073"/>
              <a:ext cx="1249292" cy="7767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Testing</a:t>
              </a:r>
            </a:p>
          </p:txBody>
        </p:sp>
      </p:grpSp>
      <p:sp>
        <p:nvSpPr>
          <p:cNvPr id="12" name="Rectangle 10">
            <a:extLst>
              <a:ext uri="{FF2B5EF4-FFF2-40B4-BE49-F238E27FC236}">
                <a16:creationId xmlns:a16="http://schemas.microsoft.com/office/drawing/2014/main" id="{877CC21E-BBBD-8D6B-9FA0-C4C93870C400}"/>
              </a:ext>
            </a:extLst>
          </p:cNvPr>
          <p:cNvSpPr/>
          <p:nvPr/>
        </p:nvSpPr>
        <p:spPr>
          <a:xfrm>
            <a:off x="3506639" y="2456072"/>
            <a:ext cx="3303639" cy="776748"/>
          </a:xfrm>
          <a:prstGeom prst="rect">
            <a:avLst/>
          </a:prstGeom>
          <a:solidFill>
            <a:srgbClr val="A8DADC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1D3557">
                    <a:alpha val="0"/>
                  </a:srgbClr>
                </a:solidFill>
              </a:rPr>
              <a:t>Choose Hyperparameters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9C9358C-552E-5D83-6E70-D56CCDD3F1A1}"/>
              </a:ext>
            </a:extLst>
          </p:cNvPr>
          <p:cNvSpPr/>
          <p:nvPr/>
        </p:nvSpPr>
        <p:spPr>
          <a:xfrm>
            <a:off x="3510116" y="304484"/>
            <a:ext cx="5171768" cy="1189704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Model</a:t>
            </a:r>
            <a:r>
              <a:rPr lang="en-US">
                <a:solidFill>
                  <a:srgbClr val="F1FAEE"/>
                </a:solidFill>
              </a:rPr>
              <a:t> </a:t>
            </a:r>
            <a:r>
              <a:rPr lang="en-US" noProof="0">
                <a:solidFill>
                  <a:srgbClr val="F1FAEE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17312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E54B6-5D74-9B96-CD0C-1EFCE2C04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2E5E9BCD-FB7D-D067-85B6-AD2E402BBAC7}"/>
              </a:ext>
            </a:extLst>
          </p:cNvPr>
          <p:cNvSpPr/>
          <p:nvPr/>
        </p:nvSpPr>
        <p:spPr>
          <a:xfrm>
            <a:off x="2769596" y="3839828"/>
            <a:ext cx="3303639" cy="776748"/>
          </a:xfrm>
          <a:prstGeom prst="rect">
            <a:avLst/>
          </a:prstGeom>
          <a:solidFill>
            <a:srgbClr val="A8D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1D3557"/>
                </a:solidFill>
              </a:rPr>
              <a:t>Choose Hyperparameters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F6D476F-4B12-72C0-9CEE-FDD5BCB01CBF}"/>
              </a:ext>
            </a:extLst>
          </p:cNvPr>
          <p:cNvGrpSpPr/>
          <p:nvPr/>
        </p:nvGrpSpPr>
        <p:grpSpPr>
          <a:xfrm>
            <a:off x="3195483" y="2032663"/>
            <a:ext cx="3925954" cy="1254236"/>
            <a:chOff x="3195483" y="2032663"/>
            <a:chExt cx="3925954" cy="1254236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81A0D90E-7D3D-48EF-7C2C-5254FD8AC7B6}"/>
                </a:ext>
              </a:extLst>
            </p:cNvPr>
            <p:cNvSpPr/>
            <p:nvPr/>
          </p:nvSpPr>
          <p:spPr>
            <a:xfrm>
              <a:off x="3195483" y="2401996"/>
              <a:ext cx="3925954" cy="884903"/>
            </a:xfrm>
            <a:prstGeom prst="rect">
              <a:avLst/>
            </a:prstGeom>
            <a:solidFill>
              <a:srgbClr val="A8DAD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/>
                  </a:solidFill>
                </a:rPr>
                <a:t>Train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842605C5-58F7-FD8C-7875-E49DBCA04EAF}"/>
                </a:ext>
              </a:extLst>
            </p:cNvPr>
            <p:cNvSpPr txBox="1"/>
            <p:nvPr/>
          </p:nvSpPr>
          <p:spPr>
            <a:xfrm>
              <a:off x="4573876" y="2032663"/>
              <a:ext cx="1169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0AF4914-0A48-BF26-8348-EAF2553FE3CA}"/>
                </a:ext>
              </a:extLst>
            </p:cNvPr>
            <p:cNvSpPr/>
            <p:nvPr/>
          </p:nvSpPr>
          <p:spPr>
            <a:xfrm>
              <a:off x="3506639" y="2456073"/>
              <a:ext cx="3303639" cy="776748"/>
            </a:xfrm>
            <a:prstGeom prst="rect">
              <a:avLst/>
            </a:prstGeom>
            <a:solidFill>
              <a:srgbClr val="E63946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10-Fold CV</a:t>
              </a: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7F253E40-B951-8B8E-4A98-B59CCD3D3B5F}"/>
                </a:ext>
              </a:extLst>
            </p:cNvPr>
            <p:cNvSpPr/>
            <p:nvPr/>
          </p:nvSpPr>
          <p:spPr>
            <a:xfrm>
              <a:off x="3506639" y="2456073"/>
              <a:ext cx="3303639" cy="776748"/>
            </a:xfrm>
            <a:prstGeom prst="rect">
              <a:avLst/>
            </a:prstGeom>
            <a:solidFill>
              <a:srgbClr val="A8DADC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>
                      <a:alpha val="0"/>
                    </a:srgbClr>
                  </a:solidFill>
                </a:rPr>
                <a:t>Choose Hyperparameters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037A2FE-5E25-1D42-EBA1-9896179391DC}"/>
              </a:ext>
            </a:extLst>
          </p:cNvPr>
          <p:cNvGrpSpPr/>
          <p:nvPr/>
        </p:nvGrpSpPr>
        <p:grpSpPr>
          <a:xfrm>
            <a:off x="7121437" y="2032160"/>
            <a:ext cx="1875080" cy="1254739"/>
            <a:chOff x="7121437" y="2032160"/>
            <a:chExt cx="1875080" cy="1254739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F29A1DF-5579-FD30-4EBF-C501453D1A56}"/>
                </a:ext>
              </a:extLst>
            </p:cNvPr>
            <p:cNvSpPr/>
            <p:nvPr/>
          </p:nvSpPr>
          <p:spPr>
            <a:xfrm>
              <a:off x="7121437" y="2401995"/>
              <a:ext cx="1875080" cy="884904"/>
            </a:xfrm>
            <a:prstGeom prst="rect">
              <a:avLst/>
            </a:prstGeom>
            <a:solidFill>
              <a:srgbClr val="E639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/>
                <a:t>Test</a:t>
              </a: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BECEBD75-AC88-B5B2-0D0B-163C80EF6F76}"/>
                </a:ext>
              </a:extLst>
            </p:cNvPr>
            <p:cNvSpPr txBox="1"/>
            <p:nvPr/>
          </p:nvSpPr>
          <p:spPr>
            <a:xfrm>
              <a:off x="7621133" y="2032160"/>
              <a:ext cx="875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9EEC76C8-9BC3-28BD-93B0-4C1DD9E141E7}"/>
                </a:ext>
              </a:extLst>
            </p:cNvPr>
            <p:cNvSpPr/>
            <p:nvPr/>
          </p:nvSpPr>
          <p:spPr>
            <a:xfrm>
              <a:off x="7432593" y="2456073"/>
              <a:ext cx="1249292" cy="7767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Testing</a:t>
              </a:r>
            </a:p>
          </p:txBody>
        </p:sp>
      </p:grpSp>
      <p:sp>
        <p:nvSpPr>
          <p:cNvPr id="19" name="Rectangle 7">
            <a:extLst>
              <a:ext uri="{FF2B5EF4-FFF2-40B4-BE49-F238E27FC236}">
                <a16:creationId xmlns:a16="http://schemas.microsoft.com/office/drawing/2014/main" id="{1550335B-1E16-9487-F4E2-99DC2F3B41E1}"/>
              </a:ext>
            </a:extLst>
          </p:cNvPr>
          <p:cNvSpPr/>
          <p:nvPr/>
        </p:nvSpPr>
        <p:spPr>
          <a:xfrm>
            <a:off x="3503166" y="2456072"/>
            <a:ext cx="3303639" cy="776748"/>
          </a:xfrm>
          <a:prstGeom prst="rect">
            <a:avLst/>
          </a:prstGeom>
          <a:solidFill>
            <a:srgbClr val="E63946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chemeClr val="lt1">
                    <a:alpha val="0"/>
                  </a:schemeClr>
                </a:solidFill>
              </a:rPr>
              <a:t>10-Fold CV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72A5116-B913-BB94-9646-F9C353F8DA75}"/>
              </a:ext>
            </a:extLst>
          </p:cNvPr>
          <p:cNvSpPr/>
          <p:nvPr/>
        </p:nvSpPr>
        <p:spPr>
          <a:xfrm>
            <a:off x="3510116" y="304484"/>
            <a:ext cx="5171768" cy="1189704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Model</a:t>
            </a:r>
            <a:r>
              <a:rPr lang="en-US">
                <a:solidFill>
                  <a:srgbClr val="F1FAEE"/>
                </a:solidFill>
              </a:rPr>
              <a:t> </a:t>
            </a:r>
            <a:r>
              <a:rPr lang="en-US" noProof="0">
                <a:solidFill>
                  <a:srgbClr val="F1FAEE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17133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DEED6-4170-0CA2-785E-9144A8BC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C91F36E-7FE4-EEF3-3A38-553D51362334}"/>
              </a:ext>
            </a:extLst>
          </p:cNvPr>
          <p:cNvSpPr/>
          <p:nvPr/>
        </p:nvSpPr>
        <p:spPr>
          <a:xfrm>
            <a:off x="2769596" y="4788366"/>
            <a:ext cx="3303639" cy="776748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10-Fold CV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1BA3F74-92C1-8A3E-074C-4661D648525E}"/>
              </a:ext>
            </a:extLst>
          </p:cNvPr>
          <p:cNvSpPr/>
          <p:nvPr/>
        </p:nvSpPr>
        <p:spPr>
          <a:xfrm>
            <a:off x="2769596" y="3839828"/>
            <a:ext cx="3303639" cy="776748"/>
          </a:xfrm>
          <a:prstGeom prst="rect">
            <a:avLst/>
          </a:prstGeom>
          <a:solidFill>
            <a:srgbClr val="A8D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1D3557"/>
                </a:solidFill>
              </a:rPr>
              <a:t>Choose Hyperparameters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D8DFE99-EA5A-C5F6-78A4-59026735FBEF}"/>
              </a:ext>
            </a:extLst>
          </p:cNvPr>
          <p:cNvSpPr/>
          <p:nvPr/>
        </p:nvSpPr>
        <p:spPr>
          <a:xfrm flipV="1">
            <a:off x="2305328" y="4131870"/>
            <a:ext cx="464268" cy="114054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4" name="Arrow: Curved Left 11">
            <a:extLst>
              <a:ext uri="{FF2B5EF4-FFF2-40B4-BE49-F238E27FC236}">
                <a16:creationId xmlns:a16="http://schemas.microsoft.com/office/drawing/2014/main" id="{82AA1D46-88B7-42C8-AE8B-279C7A09048F}"/>
              </a:ext>
            </a:extLst>
          </p:cNvPr>
          <p:cNvSpPr/>
          <p:nvPr/>
        </p:nvSpPr>
        <p:spPr>
          <a:xfrm>
            <a:off x="6073235" y="4131870"/>
            <a:ext cx="532939" cy="114054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6A588AF-C9D5-A9F2-1EF7-799A4052DBF4}"/>
              </a:ext>
            </a:extLst>
          </p:cNvPr>
          <p:cNvGrpSpPr/>
          <p:nvPr/>
        </p:nvGrpSpPr>
        <p:grpSpPr>
          <a:xfrm>
            <a:off x="3195483" y="2032663"/>
            <a:ext cx="3925954" cy="1254236"/>
            <a:chOff x="3195483" y="2032663"/>
            <a:chExt cx="3925954" cy="1254236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BD848223-1687-ED61-4158-D8375314FF7B}"/>
                </a:ext>
              </a:extLst>
            </p:cNvPr>
            <p:cNvSpPr/>
            <p:nvPr/>
          </p:nvSpPr>
          <p:spPr>
            <a:xfrm>
              <a:off x="3195483" y="2401996"/>
              <a:ext cx="3925954" cy="884903"/>
            </a:xfrm>
            <a:prstGeom prst="rect">
              <a:avLst/>
            </a:prstGeom>
            <a:solidFill>
              <a:srgbClr val="A8DAD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/>
                  </a:solidFill>
                </a:rPr>
                <a:t>Train</a:t>
              </a: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CD4CAF7D-1EF6-E236-3B1A-7D6A1628858E}"/>
                </a:ext>
              </a:extLst>
            </p:cNvPr>
            <p:cNvSpPr txBox="1"/>
            <p:nvPr/>
          </p:nvSpPr>
          <p:spPr>
            <a:xfrm>
              <a:off x="4573876" y="2032663"/>
              <a:ext cx="1169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79EC8EB6-23E8-6D57-E048-4C2239E72539}"/>
                </a:ext>
              </a:extLst>
            </p:cNvPr>
            <p:cNvSpPr/>
            <p:nvPr/>
          </p:nvSpPr>
          <p:spPr>
            <a:xfrm>
              <a:off x="3506639" y="2456073"/>
              <a:ext cx="3303639" cy="776748"/>
            </a:xfrm>
            <a:prstGeom prst="rect">
              <a:avLst/>
            </a:prstGeom>
            <a:solidFill>
              <a:srgbClr val="E63946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10-Fold CV</a:t>
              </a: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D5B6CD58-345B-4228-EEDB-06272AF0889A}"/>
                </a:ext>
              </a:extLst>
            </p:cNvPr>
            <p:cNvSpPr/>
            <p:nvPr/>
          </p:nvSpPr>
          <p:spPr>
            <a:xfrm>
              <a:off x="3506639" y="2456073"/>
              <a:ext cx="3303639" cy="776748"/>
            </a:xfrm>
            <a:prstGeom prst="rect">
              <a:avLst/>
            </a:prstGeom>
            <a:solidFill>
              <a:srgbClr val="A8DADC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>
                      <a:alpha val="0"/>
                    </a:srgbClr>
                  </a:solidFill>
                </a:rPr>
                <a:t>Choose Hyperparameters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1B59075-40C5-9E53-9D17-065C6EE8C3A9}"/>
              </a:ext>
            </a:extLst>
          </p:cNvPr>
          <p:cNvGrpSpPr/>
          <p:nvPr/>
        </p:nvGrpSpPr>
        <p:grpSpPr>
          <a:xfrm>
            <a:off x="7121437" y="2032160"/>
            <a:ext cx="1875080" cy="1254739"/>
            <a:chOff x="7121437" y="2032160"/>
            <a:chExt cx="1875080" cy="1254739"/>
          </a:xfrm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0905CFCB-E57E-4A6F-7A2E-3592F8C33CDB}"/>
                </a:ext>
              </a:extLst>
            </p:cNvPr>
            <p:cNvSpPr/>
            <p:nvPr/>
          </p:nvSpPr>
          <p:spPr>
            <a:xfrm>
              <a:off x="7121437" y="2401995"/>
              <a:ext cx="1875080" cy="884904"/>
            </a:xfrm>
            <a:prstGeom prst="rect">
              <a:avLst/>
            </a:prstGeom>
            <a:solidFill>
              <a:srgbClr val="E639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/>
                <a:t>Test</a:t>
              </a: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8BD6F13F-B83F-41B6-3E4C-660F49282C79}"/>
                </a:ext>
              </a:extLst>
            </p:cNvPr>
            <p:cNvSpPr txBox="1"/>
            <p:nvPr/>
          </p:nvSpPr>
          <p:spPr>
            <a:xfrm>
              <a:off x="7621133" y="2032160"/>
              <a:ext cx="875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69CEAFB0-EEFD-C763-D663-09C38D8E5F1E}"/>
                </a:ext>
              </a:extLst>
            </p:cNvPr>
            <p:cNvSpPr/>
            <p:nvPr/>
          </p:nvSpPr>
          <p:spPr>
            <a:xfrm>
              <a:off x="7432593" y="2456073"/>
              <a:ext cx="1249292" cy="7767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Testing</a:t>
              </a:r>
            </a:p>
          </p:txBody>
        </p:sp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A2DBD57A-70BE-0950-12C7-9CAF9CD28FA0}"/>
              </a:ext>
            </a:extLst>
          </p:cNvPr>
          <p:cNvSpPr/>
          <p:nvPr/>
        </p:nvSpPr>
        <p:spPr>
          <a:xfrm>
            <a:off x="6741455" y="2457590"/>
            <a:ext cx="2635045" cy="7767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chemeClr val="lt1">
                    <a:alpha val="0"/>
                  </a:schemeClr>
                </a:solidFill>
              </a:rPr>
              <a:t>Testing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BBD148D-6970-95D6-1C5A-058B2865530B}"/>
              </a:ext>
            </a:extLst>
          </p:cNvPr>
          <p:cNvSpPr/>
          <p:nvPr/>
        </p:nvSpPr>
        <p:spPr>
          <a:xfrm>
            <a:off x="3510116" y="304484"/>
            <a:ext cx="5171768" cy="1189704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Model</a:t>
            </a:r>
            <a:r>
              <a:rPr lang="en-US">
                <a:solidFill>
                  <a:srgbClr val="F1FAEE"/>
                </a:solidFill>
              </a:rPr>
              <a:t> </a:t>
            </a:r>
            <a:r>
              <a:rPr lang="en-US" noProof="0">
                <a:solidFill>
                  <a:srgbClr val="F1FAEE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959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A05069-FAD0-EFF9-1417-A84204C9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D807D0-7FDB-08A9-57AA-191A5A04BA1D}"/>
              </a:ext>
            </a:extLst>
          </p:cNvPr>
          <p:cNvGrpSpPr/>
          <p:nvPr/>
        </p:nvGrpSpPr>
        <p:grpSpPr>
          <a:xfrm>
            <a:off x="3098500" y="0"/>
            <a:ext cx="5994999" cy="1828800"/>
            <a:chOff x="4080654" y="0"/>
            <a:chExt cx="5994999" cy="1828800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E8363471-39AE-BE2C-4D62-05119364B1C9}"/>
                </a:ext>
              </a:extLst>
            </p:cNvPr>
            <p:cNvSpPr txBox="1"/>
            <p:nvPr/>
          </p:nvSpPr>
          <p:spPr>
            <a:xfrm>
              <a:off x="5292852" y="536829"/>
              <a:ext cx="4782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noProof="0">
                  <a:solidFill>
                    <a:schemeClr val="bg1"/>
                  </a:solidFill>
                </a:rPr>
                <a:t>Lap Time Analysis</a:t>
              </a:r>
            </a:p>
          </p:txBody>
        </p:sp>
        <p:pic>
          <p:nvPicPr>
            <p:cNvPr id="1026" name="Picture 2" descr="F1 The Official Formula 1 Logo | Citypng">
              <a:extLst>
                <a:ext uri="{FF2B5EF4-FFF2-40B4-BE49-F238E27FC236}">
                  <a16:creationId xmlns:a16="http://schemas.microsoft.com/office/drawing/2014/main" id="{BB4D377C-C830-79B0-0610-787331384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882" y1="50000" x2="55392" y2="44792"/>
                          <a14:foregroundMark x1="67647" y1="50521" x2="79412" y2="35938"/>
                          <a14:foregroundMark x1="11765" y1="61979" x2="14216" y2="61979"/>
                          <a14:foregroundMark x1="21078" y1="61979" x2="21569" y2="67188"/>
                          <a14:foregroundMark x1="32353" y1="65104" x2="32843" y2="61458"/>
                          <a14:foregroundMark x1="38235" y1="60417" x2="38235" y2="64583"/>
                          <a14:foregroundMark x1="50000" y1="61458" x2="50000" y2="64583"/>
                          <a14:foregroundMark x1="53431" y1="59896" x2="53922" y2="63021"/>
                          <a14:foregroundMark x1="63725" y1="57813" x2="63725" y2="63021"/>
                          <a14:foregroundMark x1="69118" y1="59375" x2="73039" y2="59375"/>
                          <a14:foregroundMark x1="79902" y1="56771" x2="81863" y2="58854"/>
                          <a14:backgroundMark x1="33333" y1="41667" x2="30882" y2="447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654" y="0"/>
              <a:ext cx="19431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852591E2-A31A-ECBE-5BDF-0DBB09A1D4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1162734"/>
                  </p:ext>
                </p:extLst>
              </p:nvPr>
            </p:nvGraphicFramePr>
            <p:xfrm>
              <a:off x="1733771" y="1366951"/>
              <a:ext cx="7683447" cy="61791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683447" cy="6179129"/>
                    </a:xfrm>
                    <a:prstGeom prst="rect">
                      <a:avLst/>
                    </a:prstGeom>
                  </am3d:spPr>
                  <am3d:camera>
                    <am3d:pos x="0" y="0" z="5154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21" d="1000000"/>
                    <am3d:preTrans dx="0" dy="-4297154" dz="-165589"/>
                    <am3d:scale>
                      <am3d:sx n="1000000" d="1000000"/>
                      <am3d:sy n="1000000" d="1000000"/>
                      <am3d:sz n="1000000" d="1000000"/>
                    </am3d:scale>
                    <am3d:rot ax="2975047" ay="-2449208" az="-22507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30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852591E2-A31A-ECBE-5BDF-0DBB09A1D4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3771" y="1366951"/>
                <a:ext cx="7683447" cy="6179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222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D107B-9C00-4136-D889-B4FF3A77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F45873-5B84-979E-1819-D7BDB7389C9B}"/>
              </a:ext>
            </a:extLst>
          </p:cNvPr>
          <p:cNvSpPr/>
          <p:nvPr/>
        </p:nvSpPr>
        <p:spPr>
          <a:xfrm>
            <a:off x="3510116" y="304484"/>
            <a:ext cx="5171768" cy="1189704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Model</a:t>
            </a:r>
            <a:r>
              <a:rPr lang="en-US">
                <a:solidFill>
                  <a:srgbClr val="F1FAEE"/>
                </a:solidFill>
              </a:rPr>
              <a:t> </a:t>
            </a:r>
            <a:r>
              <a:rPr lang="en-US" noProof="0">
                <a:solidFill>
                  <a:srgbClr val="F1FAEE"/>
                </a:solidFill>
              </a:rPr>
              <a:t>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CBC2E-14D9-A979-449F-783227345556}"/>
              </a:ext>
            </a:extLst>
          </p:cNvPr>
          <p:cNvSpPr/>
          <p:nvPr/>
        </p:nvSpPr>
        <p:spPr>
          <a:xfrm>
            <a:off x="7251628" y="4314097"/>
            <a:ext cx="2635045" cy="7767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31632-5020-7232-C0D3-B07D1C59D8CF}"/>
              </a:ext>
            </a:extLst>
          </p:cNvPr>
          <p:cNvSpPr/>
          <p:nvPr/>
        </p:nvSpPr>
        <p:spPr>
          <a:xfrm>
            <a:off x="2769596" y="4788366"/>
            <a:ext cx="3303639" cy="776748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10-Fold CV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4CE65-4E2D-73CA-AC7C-27DAF5CDB685}"/>
              </a:ext>
            </a:extLst>
          </p:cNvPr>
          <p:cNvSpPr/>
          <p:nvPr/>
        </p:nvSpPr>
        <p:spPr>
          <a:xfrm>
            <a:off x="2769596" y="3839828"/>
            <a:ext cx="3303639" cy="776748"/>
          </a:xfrm>
          <a:prstGeom prst="rect">
            <a:avLst/>
          </a:prstGeom>
          <a:solidFill>
            <a:srgbClr val="A8D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1D3557"/>
                </a:solidFill>
              </a:rPr>
              <a:t>Choose Hyperparameters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773932CA-39A1-C614-2384-E172C5485963}"/>
              </a:ext>
            </a:extLst>
          </p:cNvPr>
          <p:cNvSpPr/>
          <p:nvPr/>
        </p:nvSpPr>
        <p:spPr>
          <a:xfrm>
            <a:off x="6073235" y="4131870"/>
            <a:ext cx="532939" cy="114054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EF2A215-FF42-632D-CDCA-BCDB0F1637D7}"/>
              </a:ext>
            </a:extLst>
          </p:cNvPr>
          <p:cNvSpPr/>
          <p:nvPr/>
        </p:nvSpPr>
        <p:spPr>
          <a:xfrm flipV="1">
            <a:off x="2305328" y="4131870"/>
            <a:ext cx="464268" cy="114054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6BC82D9-C928-D0E8-3931-7DF70C67B0ED}"/>
              </a:ext>
            </a:extLst>
          </p:cNvPr>
          <p:cNvGrpSpPr/>
          <p:nvPr/>
        </p:nvGrpSpPr>
        <p:grpSpPr>
          <a:xfrm>
            <a:off x="3195483" y="2032663"/>
            <a:ext cx="3925954" cy="1254236"/>
            <a:chOff x="3195483" y="2032663"/>
            <a:chExt cx="3925954" cy="1254236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09104F48-1556-1422-C449-94EB71CDD42F}"/>
                </a:ext>
              </a:extLst>
            </p:cNvPr>
            <p:cNvSpPr/>
            <p:nvPr/>
          </p:nvSpPr>
          <p:spPr>
            <a:xfrm>
              <a:off x="3195483" y="2401996"/>
              <a:ext cx="3925954" cy="884903"/>
            </a:xfrm>
            <a:prstGeom prst="rect">
              <a:avLst/>
            </a:prstGeom>
            <a:solidFill>
              <a:srgbClr val="A8DAD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/>
                  </a:solidFill>
                </a:rPr>
                <a:t>Train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1D9EBD3-2467-B806-3ED6-5EF86C313CED}"/>
                </a:ext>
              </a:extLst>
            </p:cNvPr>
            <p:cNvSpPr txBox="1"/>
            <p:nvPr/>
          </p:nvSpPr>
          <p:spPr>
            <a:xfrm>
              <a:off x="4573876" y="2032663"/>
              <a:ext cx="1169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E49E3A7F-46B5-1122-5489-E04E74157D0C}"/>
                </a:ext>
              </a:extLst>
            </p:cNvPr>
            <p:cNvSpPr/>
            <p:nvPr/>
          </p:nvSpPr>
          <p:spPr>
            <a:xfrm>
              <a:off x="3506639" y="2456073"/>
              <a:ext cx="3303639" cy="776748"/>
            </a:xfrm>
            <a:prstGeom prst="rect">
              <a:avLst/>
            </a:prstGeom>
            <a:solidFill>
              <a:srgbClr val="E63946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10-Fold CV</a:t>
              </a: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5F542161-E119-1795-B8E3-18AE7055A2C6}"/>
                </a:ext>
              </a:extLst>
            </p:cNvPr>
            <p:cNvSpPr/>
            <p:nvPr/>
          </p:nvSpPr>
          <p:spPr>
            <a:xfrm>
              <a:off x="3506639" y="2456073"/>
              <a:ext cx="3303639" cy="776748"/>
            </a:xfrm>
            <a:prstGeom prst="rect">
              <a:avLst/>
            </a:prstGeom>
            <a:solidFill>
              <a:srgbClr val="A8DADC">
                <a:alpha val="0"/>
              </a:srgb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rgbClr val="1D3557">
                      <a:alpha val="0"/>
                    </a:srgbClr>
                  </a:solidFill>
                </a:rPr>
                <a:t>Choose Hyperparameters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8E6122E3-C5A0-6D64-FBF1-BEE542E0E2F1}"/>
              </a:ext>
            </a:extLst>
          </p:cNvPr>
          <p:cNvGrpSpPr/>
          <p:nvPr/>
        </p:nvGrpSpPr>
        <p:grpSpPr>
          <a:xfrm>
            <a:off x="7121437" y="2032160"/>
            <a:ext cx="1875080" cy="1254739"/>
            <a:chOff x="7121437" y="2032160"/>
            <a:chExt cx="1875080" cy="1254739"/>
          </a:xfrm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8C5E0CA5-BB1A-D6C1-07FC-857CBFFC39B6}"/>
                </a:ext>
              </a:extLst>
            </p:cNvPr>
            <p:cNvSpPr/>
            <p:nvPr/>
          </p:nvSpPr>
          <p:spPr>
            <a:xfrm>
              <a:off x="7121437" y="2401995"/>
              <a:ext cx="1875080" cy="884904"/>
            </a:xfrm>
            <a:prstGeom prst="rect">
              <a:avLst/>
            </a:prstGeom>
            <a:solidFill>
              <a:srgbClr val="E639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/>
                <a:t>Test</a:t>
              </a: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CC65BF1D-0AAE-8F12-A7A7-3B74DBB59E56}"/>
                </a:ext>
              </a:extLst>
            </p:cNvPr>
            <p:cNvSpPr txBox="1"/>
            <p:nvPr/>
          </p:nvSpPr>
          <p:spPr>
            <a:xfrm>
              <a:off x="7621133" y="2032160"/>
              <a:ext cx="875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060BA907-9354-F4D5-631E-614EF5C89685}"/>
                </a:ext>
              </a:extLst>
            </p:cNvPr>
            <p:cNvSpPr/>
            <p:nvPr/>
          </p:nvSpPr>
          <p:spPr>
            <a:xfrm>
              <a:off x="7432593" y="2456073"/>
              <a:ext cx="1249292" cy="7767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solidFill>
                    <a:schemeClr val="lt1">
                      <a:alpha val="0"/>
                    </a:schemeClr>
                  </a:solidFill>
                </a:rPr>
                <a:t>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8582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B00A85D-2372-029F-7011-A38812F47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943424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65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/>
        </p:bldSub>
      </p:bldGraphic>
      <p:bldGraphic spid="14" grpId="1" uiExpand="1">
        <p:bldSub>
          <a:bldChart bld="series"/>
        </p:bldSub>
      </p:bldGraphic>
      <p:bldGraphic spid="14" grpId="2" uiExpand="1">
        <p:bldSub>
          <a:bldChart bld="series"/>
        </p:bldSub>
      </p:bldGraphic>
      <p:bldGraphic spid="14" grpId="3" uiExpand="1">
        <p:bldSub>
          <a:bldChart bld="series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3BF0B-3606-BE76-8836-7F24A2B00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7875B20-FA97-45EE-5DDB-A78E8753F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1682" y="2135218"/>
            <a:ext cx="5435360" cy="3134868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EFC36E4-2D9D-6380-ECF1-032977119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8641" y="2346552"/>
            <a:ext cx="4732102" cy="1817747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95244981-F68A-0988-0ABD-88635023A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875" y="2330695"/>
            <a:ext cx="4777004" cy="1849462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9156532-C1CC-9A1D-57DA-8EA0C6264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128" y="2131574"/>
            <a:ext cx="5530192" cy="28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94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302" descr="A red and white rectangle&#10;&#10;AI-generated content may be incorrect.">
            <a:extLst>
              <a:ext uri="{FF2B5EF4-FFF2-40B4-BE49-F238E27FC236}">
                <a16:creationId xmlns:a16="http://schemas.microsoft.com/office/drawing/2014/main" id="{407471EA-A5CA-EA25-C0D2-5AD4ED3D6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20" y="3271520"/>
            <a:ext cx="12192000" cy="18288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89B55E4-335B-E21F-7A54-AF52E89C2228}"/>
              </a:ext>
            </a:extLst>
          </p:cNvPr>
          <p:cNvSpPr/>
          <p:nvPr/>
        </p:nvSpPr>
        <p:spPr>
          <a:xfrm>
            <a:off x="4043558" y="806987"/>
            <a:ext cx="4104884" cy="738349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/>
              <a:t>What is </a:t>
            </a:r>
            <a:r>
              <a:rPr lang="tr-TR" sz="2400" noProof="0"/>
              <a:t>SHAP</a:t>
            </a:r>
            <a:r>
              <a:rPr lang="en-US" sz="2400" noProof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5509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18C41-1941-2C1C-2E98-448AEA1EE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Elemento grafico 52">
            <a:extLst>
              <a:ext uri="{FF2B5EF4-FFF2-40B4-BE49-F238E27FC236}">
                <a16:creationId xmlns:a16="http://schemas.microsoft.com/office/drawing/2014/main" id="{4BA1B664-CA33-FC9B-EA03-10664F13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0415" y="3356830"/>
            <a:ext cx="3009900" cy="96202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E00EE079-4ED0-A9DD-BFDB-11FD71FC0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050" y="4981575"/>
            <a:ext cx="5372100" cy="438150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BE6A37CF-BA5B-2C91-3340-CC8287678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850" y="4981575"/>
            <a:ext cx="5372101" cy="43815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23278D4A-2817-1369-88B6-F59B3F929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536" y="648146"/>
            <a:ext cx="3114675" cy="962025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6A6D7046-EFFD-35A0-21CA-E8F224AD6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0350" y="4023025"/>
            <a:ext cx="657225" cy="962025"/>
          </a:xfrm>
          <a:prstGeom prst="rect">
            <a:avLst/>
          </a:prstGeom>
        </p:spPr>
      </p:pic>
      <p:grpSp>
        <p:nvGrpSpPr>
          <p:cNvPr id="26" name="Elemento grafico 24">
            <a:extLst>
              <a:ext uri="{FF2B5EF4-FFF2-40B4-BE49-F238E27FC236}">
                <a16:creationId xmlns:a16="http://schemas.microsoft.com/office/drawing/2014/main" id="{2814B2D1-4AAD-5D17-C945-6E0B78D65DF2}"/>
              </a:ext>
            </a:extLst>
          </p:cNvPr>
          <p:cNvGrpSpPr/>
          <p:nvPr/>
        </p:nvGrpSpPr>
        <p:grpSpPr>
          <a:xfrm>
            <a:off x="2712935" y="1240142"/>
            <a:ext cx="2414009" cy="966721"/>
            <a:chOff x="2712617" y="1303847"/>
            <a:chExt cx="2414009" cy="966721"/>
          </a:xfrm>
          <a:noFill/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1303835-25F5-8E46-F3B5-20A75227DE22}"/>
                </a:ext>
              </a:extLst>
            </p:cNvPr>
            <p:cNvSpPr/>
            <p:nvPr/>
          </p:nvSpPr>
          <p:spPr>
            <a:xfrm>
              <a:off x="3113656" y="1303847"/>
              <a:ext cx="9525" cy="966721"/>
            </a:xfrm>
            <a:custGeom>
              <a:avLst/>
              <a:gdLst>
                <a:gd name="connsiteX0" fmla="*/ -238 w 9525"/>
                <a:gd name="connsiteY0" fmla="*/ 966719 h 966721"/>
                <a:gd name="connsiteX1" fmla="*/ -238 w 9525"/>
                <a:gd name="connsiteY1" fmla="*/ -2 h 96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66721">
                  <a:moveTo>
                    <a:pt x="-238" y="966719"/>
                  </a:moveTo>
                  <a:lnTo>
                    <a:pt x="-238" y="-2"/>
                  </a:lnTo>
                </a:path>
              </a:pathLst>
            </a:custGeom>
            <a:noFill/>
            <a:ln w="19051" cap="sq">
              <a:solidFill>
                <a:srgbClr val="9999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/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065829FB-7915-5F51-5DB9-718835EC7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V="1">
              <a:off x="2712617" y="1587310"/>
              <a:ext cx="2414009" cy="402334"/>
            </a:xfrm>
            <a:custGeom>
              <a:avLst/>
              <a:gdLst>
                <a:gd name="connsiteX0" fmla="*/ -217 w 2414009"/>
                <a:gd name="connsiteY0" fmla="*/ 104 h 402334"/>
                <a:gd name="connsiteX1" fmla="*/ 2413793 w 2414009"/>
                <a:gd name="connsiteY1" fmla="*/ 104 h 402334"/>
                <a:gd name="connsiteX2" fmla="*/ 2413793 w 2414009"/>
                <a:gd name="connsiteY2" fmla="*/ 402439 h 402334"/>
                <a:gd name="connsiteX3" fmla="*/ -217 w 2414009"/>
                <a:gd name="connsiteY3" fmla="*/ 402439 h 4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4009" h="402334">
                  <a:moveTo>
                    <a:pt x="-217" y="104"/>
                  </a:moveTo>
                  <a:lnTo>
                    <a:pt x="2413793" y="104"/>
                  </a:lnTo>
                  <a:lnTo>
                    <a:pt x="2413793" y="402439"/>
                  </a:lnTo>
                  <a:lnTo>
                    <a:pt x="-217" y="402439"/>
                  </a:lnTo>
                  <a:close/>
                </a:path>
              </a:pathLst>
            </a:custGeom>
          </p:spPr>
        </p:pic>
      </p:grp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4D9E6C26-E154-2835-AC8E-37CF441167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49225" y="1936212"/>
            <a:ext cx="1752600" cy="962025"/>
          </a:xfrm>
          <a:prstGeom prst="rect">
            <a:avLst/>
          </a:prstGeom>
        </p:spPr>
      </p:pic>
      <p:pic>
        <p:nvPicPr>
          <p:cNvPr id="32" name="Elemento grafico 31">
            <a:extLst>
              <a:ext uri="{FF2B5EF4-FFF2-40B4-BE49-F238E27FC236}">
                <a16:creationId xmlns:a16="http://schemas.microsoft.com/office/drawing/2014/main" id="{4625FFA6-AAB9-8062-7A4E-427D4F9DE6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56881" y="3349737"/>
            <a:ext cx="638175" cy="962025"/>
          </a:xfrm>
          <a:prstGeom prst="rect">
            <a:avLst/>
          </a:prstGeom>
        </p:spPr>
      </p:pic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D5F7A56B-841C-5892-B469-1A8E60474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23469" y="2655106"/>
            <a:ext cx="1905000" cy="962025"/>
          </a:xfrm>
          <a:prstGeom prst="rect">
            <a:avLst/>
          </a:prstGeom>
        </p:spPr>
      </p:pic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A999E2A1-2FC1-26F7-74F8-BB5116E818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79763" y="3322986"/>
            <a:ext cx="4276725" cy="962025"/>
          </a:xfrm>
          <a:prstGeom prst="rect">
            <a:avLst/>
          </a:prstGeom>
        </p:spPr>
      </p:pic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64CD6927-579A-3417-BAFD-1FC2CFD34B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46563" y="4023023"/>
            <a:ext cx="2343150" cy="962025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66CE3C4B-E55E-D4BF-FDEF-C3518DAC90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92158" y="1936212"/>
            <a:ext cx="2895600" cy="962025"/>
          </a:xfrm>
          <a:prstGeom prst="rect">
            <a:avLst/>
          </a:prstGeom>
        </p:spPr>
      </p:pic>
      <p:pic>
        <p:nvPicPr>
          <p:cNvPr id="61" name="Elemento grafico 60">
            <a:extLst>
              <a:ext uri="{FF2B5EF4-FFF2-40B4-BE49-F238E27FC236}">
                <a16:creationId xmlns:a16="http://schemas.microsoft.com/office/drawing/2014/main" id="{75BEEFFA-AF1F-D958-54B1-4866827E02C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790415" y="4019550"/>
            <a:ext cx="1266825" cy="962025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8FFC6BE4-7342-E048-D498-1E61643C3D55}"/>
              </a:ext>
            </a:extLst>
          </p:cNvPr>
          <p:cNvSpPr txBox="1"/>
          <p:nvPr/>
        </p:nvSpPr>
        <p:spPr>
          <a:xfrm>
            <a:off x="7681911" y="114300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bg1"/>
                </a:solidFill>
              </a:rPr>
              <a:t>Wet Features Importances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47419305-CE67-370B-C193-BB8F99855921}"/>
              </a:ext>
            </a:extLst>
          </p:cNvPr>
          <p:cNvSpPr txBox="1"/>
          <p:nvPr/>
        </p:nvSpPr>
        <p:spPr>
          <a:xfrm>
            <a:off x="1624014" y="118812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bg1"/>
                </a:solidFill>
              </a:rPr>
              <a:t>Dry Features Importances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43D02CD-45F0-22CA-AEF0-3BD6B71C567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21559" y="2654188"/>
            <a:ext cx="1285875" cy="9620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953CE5-CE9C-279B-7322-7343706351C4}"/>
              </a:ext>
            </a:extLst>
          </p:cNvPr>
          <p:cNvSpPr txBox="1"/>
          <p:nvPr/>
        </p:nvSpPr>
        <p:spPr>
          <a:xfrm>
            <a:off x="0" y="93216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Lap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EFC8365-15CC-AE38-4195-19B8B5B9C108}"/>
              </a:ext>
            </a:extLst>
          </p:cNvPr>
          <p:cNvSpPr txBox="1"/>
          <p:nvPr/>
        </p:nvSpPr>
        <p:spPr>
          <a:xfrm>
            <a:off x="0" y="4363528"/>
            <a:ext cx="104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>
                <a:solidFill>
                  <a:schemeClr val="bg1"/>
                </a:solidFill>
              </a:rPr>
              <a:t>Tyre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Life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E1399E-943E-B7BC-987E-F04829C1CF40}"/>
              </a:ext>
            </a:extLst>
          </p:cNvPr>
          <p:cNvSpPr txBox="1"/>
          <p:nvPr/>
        </p:nvSpPr>
        <p:spPr>
          <a:xfrm>
            <a:off x="-19050" y="1582521"/>
            <a:ext cx="117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noProof="0">
                <a:solidFill>
                  <a:schemeClr val="bg1"/>
                </a:solidFill>
              </a:rPr>
              <a:t>Air </a:t>
            </a:r>
            <a:r>
              <a:rPr lang="en-US" sz="1400" noProof="0">
                <a:solidFill>
                  <a:schemeClr val="bg1"/>
                </a:solidFill>
              </a:rPr>
              <a:t>Pressure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20D69F-E755-F4BD-AE45-791C28AB56EB}"/>
              </a:ext>
            </a:extLst>
          </p:cNvPr>
          <p:cNvSpPr txBox="1"/>
          <p:nvPr/>
        </p:nvSpPr>
        <p:spPr>
          <a:xfrm>
            <a:off x="0" y="2283807"/>
            <a:ext cx="104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Air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D6D41D-D692-FAA0-2A9F-304F0DF2BADD}"/>
              </a:ext>
            </a:extLst>
          </p:cNvPr>
          <p:cNvSpPr txBox="1"/>
          <p:nvPr/>
        </p:nvSpPr>
        <p:spPr>
          <a:xfrm>
            <a:off x="0" y="3655343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>
                <a:solidFill>
                  <a:schemeClr val="bg1"/>
                </a:solidFill>
              </a:rPr>
              <a:t>Mean C. Exit Speed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F14ED9-8D83-783D-997F-F1ABA39CFEDC}"/>
              </a:ext>
            </a:extLst>
          </p:cNvPr>
          <p:cNvSpPr txBox="1"/>
          <p:nvPr/>
        </p:nvSpPr>
        <p:spPr>
          <a:xfrm>
            <a:off x="0" y="3001619"/>
            <a:ext cx="104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Humidity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FE9C72-5347-703A-3A82-3F81FC511E8C}"/>
              </a:ext>
            </a:extLst>
          </p:cNvPr>
          <p:cNvSpPr txBox="1"/>
          <p:nvPr/>
        </p:nvSpPr>
        <p:spPr>
          <a:xfrm>
            <a:off x="5949164" y="932160"/>
            <a:ext cx="1179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Lap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B8FFB5D-5C81-214D-AEA2-B5E4AFF264B0}"/>
              </a:ext>
            </a:extLst>
          </p:cNvPr>
          <p:cNvSpPr txBox="1"/>
          <p:nvPr/>
        </p:nvSpPr>
        <p:spPr>
          <a:xfrm>
            <a:off x="5949164" y="4363528"/>
            <a:ext cx="109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>
                <a:solidFill>
                  <a:schemeClr val="bg1"/>
                </a:solidFill>
              </a:rPr>
              <a:t>Tyre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Life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20F8E66-54CF-6CB0-4883-0387A88F0572}"/>
              </a:ext>
            </a:extLst>
          </p:cNvPr>
          <p:cNvSpPr txBox="1"/>
          <p:nvPr/>
        </p:nvSpPr>
        <p:spPr>
          <a:xfrm>
            <a:off x="5946538" y="1582521"/>
            <a:ext cx="110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noProof="0">
                <a:solidFill>
                  <a:schemeClr val="bg1"/>
                </a:solidFill>
              </a:rPr>
              <a:t>Air </a:t>
            </a:r>
            <a:r>
              <a:rPr lang="en-US" sz="1400" noProof="0">
                <a:solidFill>
                  <a:schemeClr val="bg1"/>
                </a:solidFill>
              </a:rPr>
              <a:t>Pressure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A0CF25-E937-FEDD-6088-4224BEABD0AA}"/>
              </a:ext>
            </a:extLst>
          </p:cNvPr>
          <p:cNvSpPr txBox="1"/>
          <p:nvPr/>
        </p:nvSpPr>
        <p:spPr>
          <a:xfrm>
            <a:off x="5946538" y="2283807"/>
            <a:ext cx="110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Air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1BD08E7-AEBC-C02E-6D61-2F53B089EFB3}"/>
              </a:ext>
            </a:extLst>
          </p:cNvPr>
          <p:cNvSpPr txBox="1"/>
          <p:nvPr/>
        </p:nvSpPr>
        <p:spPr>
          <a:xfrm>
            <a:off x="5705475" y="3655343"/>
            <a:ext cx="1342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>
                <a:solidFill>
                  <a:schemeClr val="bg1"/>
                </a:solidFill>
              </a:rPr>
              <a:t>Mean C.</a:t>
            </a:r>
          </a:p>
          <a:p>
            <a:pPr algn="ctr"/>
            <a:r>
              <a:rPr lang="tr-TR" sz="1400">
                <a:solidFill>
                  <a:schemeClr val="bg1"/>
                </a:solidFill>
              </a:rPr>
              <a:t>Exit Speed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1E2F39A-34DC-278C-01EE-B785227E57A6}"/>
              </a:ext>
            </a:extLst>
          </p:cNvPr>
          <p:cNvSpPr txBox="1"/>
          <p:nvPr/>
        </p:nvSpPr>
        <p:spPr>
          <a:xfrm>
            <a:off x="6000349" y="3001619"/>
            <a:ext cx="104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Humidity</a:t>
            </a:r>
          </a:p>
        </p:txBody>
      </p:sp>
      <p:pic>
        <p:nvPicPr>
          <p:cNvPr id="39" name="Elemento grafico 38">
            <a:extLst>
              <a:ext uri="{FF2B5EF4-FFF2-40B4-BE49-F238E27FC236}">
                <a16:creationId xmlns:a16="http://schemas.microsoft.com/office/drawing/2014/main" id="{E3CD723E-EBE9-426C-CF8C-56EE536FDA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348224" y="1244838"/>
            <a:ext cx="1695450" cy="962025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71E32E0-7F23-2178-B3B3-80AAABCB768E}"/>
              </a:ext>
            </a:extLst>
          </p:cNvPr>
          <p:cNvSpPr txBox="1"/>
          <p:nvPr/>
        </p:nvSpPr>
        <p:spPr>
          <a:xfrm>
            <a:off x="13661952" y="3461418"/>
            <a:ext cx="1128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err="1">
                <a:solidFill>
                  <a:schemeClr val="bg1"/>
                </a:solidFill>
              </a:rPr>
              <a:t>Compound_INTERMIDIATE</a:t>
            </a:r>
            <a:endParaRPr lang="en-US" sz="1400" noProof="0">
              <a:solidFill>
                <a:schemeClr val="bg1"/>
              </a:solidFill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4BD41BE7-F90F-FCB3-B250-4CF1402A6021}"/>
              </a:ext>
            </a:extLst>
          </p:cNvPr>
          <p:cNvSpPr txBox="1"/>
          <p:nvPr/>
        </p:nvSpPr>
        <p:spPr>
          <a:xfrm>
            <a:off x="12790415" y="4347757"/>
            <a:ext cx="103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err="1">
                <a:solidFill>
                  <a:schemeClr val="bg1"/>
                </a:solidFill>
              </a:rPr>
              <a:t>TrackTemp</a:t>
            </a:r>
            <a:endParaRPr lang="en-US" sz="1400" noProof="0">
              <a:solidFill>
                <a:schemeClr val="bg1"/>
              </a:solidFill>
            </a:endParaRPr>
          </a:p>
        </p:txBody>
      </p:sp>
      <p:pic>
        <p:nvPicPr>
          <p:cNvPr id="55" name="Elemento grafico 54">
            <a:extLst>
              <a:ext uri="{FF2B5EF4-FFF2-40B4-BE49-F238E27FC236}">
                <a16:creationId xmlns:a16="http://schemas.microsoft.com/office/drawing/2014/main" id="{9CCCD7DA-B90B-5C8D-D253-0B77F3A0EFA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070374" y="552896"/>
            <a:ext cx="33147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0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4" grpId="0"/>
      <p:bldP spid="5" grpId="0"/>
      <p:bldP spid="6" grpId="0"/>
      <p:bldP spid="7" grpId="0"/>
      <p:bldP spid="8" grpId="0"/>
      <p:bldP spid="9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9E93C-4C5E-DF33-893B-45B24052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Elemento grafico 52">
            <a:extLst>
              <a:ext uri="{FF2B5EF4-FFF2-40B4-BE49-F238E27FC236}">
                <a16:creationId xmlns:a16="http://schemas.microsoft.com/office/drawing/2014/main" id="{98CF37B7-033B-6AC7-7273-1FB71EC7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087" y="3404707"/>
            <a:ext cx="3009900" cy="96202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3B3D9D1-94CC-D741-705B-03F1D75FC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050" y="4981575"/>
            <a:ext cx="5372100" cy="438150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280F92A-4E3B-4AC2-EEB3-C0C8A15A4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850" y="4981575"/>
            <a:ext cx="5372101" cy="43815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AB7F520F-FDD7-0BFA-8579-F638ABE70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536" y="648146"/>
            <a:ext cx="3114675" cy="962025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8AA6A08A-06BE-4877-2FE1-41AB9BB47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0350" y="4023025"/>
            <a:ext cx="657225" cy="962025"/>
          </a:xfrm>
          <a:prstGeom prst="rect">
            <a:avLst/>
          </a:prstGeom>
        </p:spPr>
      </p:pic>
      <p:grpSp>
        <p:nvGrpSpPr>
          <p:cNvPr id="26" name="Elemento grafico 24">
            <a:extLst>
              <a:ext uri="{FF2B5EF4-FFF2-40B4-BE49-F238E27FC236}">
                <a16:creationId xmlns:a16="http://schemas.microsoft.com/office/drawing/2014/main" id="{814CF803-7E69-620C-BF80-95547F335D5F}"/>
              </a:ext>
            </a:extLst>
          </p:cNvPr>
          <p:cNvGrpSpPr/>
          <p:nvPr/>
        </p:nvGrpSpPr>
        <p:grpSpPr>
          <a:xfrm>
            <a:off x="2712935" y="1240142"/>
            <a:ext cx="2414009" cy="966721"/>
            <a:chOff x="2712617" y="1303847"/>
            <a:chExt cx="2414009" cy="966721"/>
          </a:xfrm>
          <a:noFill/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6B046950-16A8-7D69-C597-6214C971C93B}"/>
                </a:ext>
              </a:extLst>
            </p:cNvPr>
            <p:cNvSpPr/>
            <p:nvPr/>
          </p:nvSpPr>
          <p:spPr>
            <a:xfrm>
              <a:off x="3113656" y="1303847"/>
              <a:ext cx="9525" cy="966721"/>
            </a:xfrm>
            <a:custGeom>
              <a:avLst/>
              <a:gdLst>
                <a:gd name="connsiteX0" fmla="*/ -238 w 9525"/>
                <a:gd name="connsiteY0" fmla="*/ 966719 h 966721"/>
                <a:gd name="connsiteX1" fmla="*/ -238 w 9525"/>
                <a:gd name="connsiteY1" fmla="*/ -2 h 96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66721">
                  <a:moveTo>
                    <a:pt x="-238" y="966719"/>
                  </a:moveTo>
                  <a:lnTo>
                    <a:pt x="-238" y="-2"/>
                  </a:lnTo>
                </a:path>
              </a:pathLst>
            </a:custGeom>
            <a:noFill/>
            <a:ln w="19051" cap="sq">
              <a:solidFill>
                <a:srgbClr val="9999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/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DB143A86-CB65-D200-41EC-B77D8638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V="1">
              <a:off x="2712617" y="1587310"/>
              <a:ext cx="2414009" cy="402334"/>
            </a:xfrm>
            <a:custGeom>
              <a:avLst/>
              <a:gdLst>
                <a:gd name="connsiteX0" fmla="*/ -217 w 2414009"/>
                <a:gd name="connsiteY0" fmla="*/ 104 h 402334"/>
                <a:gd name="connsiteX1" fmla="*/ 2413793 w 2414009"/>
                <a:gd name="connsiteY1" fmla="*/ 104 h 402334"/>
                <a:gd name="connsiteX2" fmla="*/ 2413793 w 2414009"/>
                <a:gd name="connsiteY2" fmla="*/ 402439 h 402334"/>
                <a:gd name="connsiteX3" fmla="*/ -217 w 2414009"/>
                <a:gd name="connsiteY3" fmla="*/ 402439 h 4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4009" h="402334">
                  <a:moveTo>
                    <a:pt x="-217" y="104"/>
                  </a:moveTo>
                  <a:lnTo>
                    <a:pt x="2413793" y="104"/>
                  </a:lnTo>
                  <a:lnTo>
                    <a:pt x="2413793" y="402439"/>
                  </a:lnTo>
                  <a:lnTo>
                    <a:pt x="-217" y="402439"/>
                  </a:lnTo>
                  <a:close/>
                </a:path>
              </a:pathLst>
            </a:custGeom>
          </p:spPr>
        </p:pic>
      </p:grp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00397A9A-CFFB-F1D6-C837-7F7DFD4398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49225" y="1936212"/>
            <a:ext cx="1752600" cy="962025"/>
          </a:xfrm>
          <a:prstGeom prst="rect">
            <a:avLst/>
          </a:prstGeom>
        </p:spPr>
      </p:pic>
      <p:pic>
        <p:nvPicPr>
          <p:cNvPr id="32" name="Elemento grafico 31">
            <a:extLst>
              <a:ext uri="{FF2B5EF4-FFF2-40B4-BE49-F238E27FC236}">
                <a16:creationId xmlns:a16="http://schemas.microsoft.com/office/drawing/2014/main" id="{A573A120-9A91-019C-2284-08B43F76B9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56882" y="3337327"/>
            <a:ext cx="638175" cy="962025"/>
          </a:xfrm>
          <a:prstGeom prst="rect">
            <a:avLst/>
          </a:prstGeom>
        </p:spPr>
      </p:pic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AB5F1774-9059-6C5A-FDF8-2A36E64CF9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23469" y="2655106"/>
            <a:ext cx="1905000" cy="962025"/>
          </a:xfrm>
          <a:prstGeom prst="rect">
            <a:avLst/>
          </a:prstGeom>
        </p:spPr>
      </p:pic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C6230A43-F429-06D9-7200-8ED4F7E7BC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46563" y="1933166"/>
            <a:ext cx="2343150" cy="962025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D5C7609A-0DC6-8D23-862D-18E392BCBD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98982" y="2675578"/>
            <a:ext cx="2895600" cy="962025"/>
          </a:xfrm>
          <a:prstGeom prst="rect">
            <a:avLst/>
          </a:prstGeom>
        </p:spPr>
      </p:pic>
      <p:pic>
        <p:nvPicPr>
          <p:cNvPr id="61" name="Elemento grafico 60">
            <a:extLst>
              <a:ext uri="{FF2B5EF4-FFF2-40B4-BE49-F238E27FC236}">
                <a16:creationId xmlns:a16="http://schemas.microsoft.com/office/drawing/2014/main" id="{0CC6A25B-FD04-DF7F-FEFF-664FBD8539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69210" y="4019550"/>
            <a:ext cx="1266825" cy="962025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6790246D-8588-0066-B279-D56092C41658}"/>
              </a:ext>
            </a:extLst>
          </p:cNvPr>
          <p:cNvSpPr txBox="1"/>
          <p:nvPr/>
        </p:nvSpPr>
        <p:spPr>
          <a:xfrm>
            <a:off x="7681911" y="114300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bg1"/>
                </a:solidFill>
              </a:rPr>
              <a:t>Wet Features Importances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0B70892D-C471-E7AB-122C-E4EEE308D6F7}"/>
              </a:ext>
            </a:extLst>
          </p:cNvPr>
          <p:cNvSpPr txBox="1"/>
          <p:nvPr/>
        </p:nvSpPr>
        <p:spPr>
          <a:xfrm>
            <a:off x="1624014" y="118812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bg1"/>
                </a:solidFill>
              </a:rPr>
              <a:t>Dry Features Importances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F80DAB9-CC89-4127-8B89-9884855A44C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990794" y="2633254"/>
            <a:ext cx="1285875" cy="9620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714520-48EE-C724-C7D8-71901D5BBF69}"/>
              </a:ext>
            </a:extLst>
          </p:cNvPr>
          <p:cNvSpPr txBox="1"/>
          <p:nvPr/>
        </p:nvSpPr>
        <p:spPr>
          <a:xfrm>
            <a:off x="0" y="93216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Lap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1035F4-5606-A54A-24B4-40B817C4B452}"/>
              </a:ext>
            </a:extLst>
          </p:cNvPr>
          <p:cNvSpPr txBox="1"/>
          <p:nvPr/>
        </p:nvSpPr>
        <p:spPr>
          <a:xfrm>
            <a:off x="0" y="4363528"/>
            <a:ext cx="104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>
                <a:solidFill>
                  <a:schemeClr val="bg1"/>
                </a:solidFill>
              </a:rPr>
              <a:t>Tyre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Life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458064-0C02-54B0-8D7E-78F69A9CCA49}"/>
              </a:ext>
            </a:extLst>
          </p:cNvPr>
          <p:cNvSpPr txBox="1"/>
          <p:nvPr/>
        </p:nvSpPr>
        <p:spPr>
          <a:xfrm>
            <a:off x="-19050" y="1582521"/>
            <a:ext cx="117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noProof="0">
                <a:solidFill>
                  <a:schemeClr val="bg1"/>
                </a:solidFill>
              </a:rPr>
              <a:t>Air </a:t>
            </a:r>
            <a:r>
              <a:rPr lang="en-US" sz="1400" noProof="0">
                <a:solidFill>
                  <a:schemeClr val="bg1"/>
                </a:solidFill>
              </a:rPr>
              <a:t>Pressure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9F5A4A-CE17-35DE-B387-680C6D036B7D}"/>
              </a:ext>
            </a:extLst>
          </p:cNvPr>
          <p:cNvSpPr txBox="1"/>
          <p:nvPr/>
        </p:nvSpPr>
        <p:spPr>
          <a:xfrm>
            <a:off x="0" y="2283807"/>
            <a:ext cx="104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Air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BE4553-314C-3012-6092-A3B209CF7AB6}"/>
              </a:ext>
            </a:extLst>
          </p:cNvPr>
          <p:cNvSpPr txBox="1"/>
          <p:nvPr/>
        </p:nvSpPr>
        <p:spPr>
          <a:xfrm>
            <a:off x="0" y="3655343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>
                <a:solidFill>
                  <a:schemeClr val="bg1"/>
                </a:solidFill>
              </a:rPr>
              <a:t>Mean C. Exit Speed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A18076-8815-1A6C-BC7D-69B68088D82A}"/>
              </a:ext>
            </a:extLst>
          </p:cNvPr>
          <p:cNvSpPr txBox="1"/>
          <p:nvPr/>
        </p:nvSpPr>
        <p:spPr>
          <a:xfrm>
            <a:off x="0" y="3001619"/>
            <a:ext cx="104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Humidity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9AB1036-B81B-3773-5031-3E7D929A4977}"/>
              </a:ext>
            </a:extLst>
          </p:cNvPr>
          <p:cNvSpPr txBox="1"/>
          <p:nvPr/>
        </p:nvSpPr>
        <p:spPr>
          <a:xfrm>
            <a:off x="5949164" y="1662474"/>
            <a:ext cx="1179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Lap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450147-6BD0-F0BB-AF68-EC8ACDA2B265}"/>
              </a:ext>
            </a:extLst>
          </p:cNvPr>
          <p:cNvSpPr txBox="1"/>
          <p:nvPr/>
        </p:nvSpPr>
        <p:spPr>
          <a:xfrm>
            <a:off x="5949164" y="2253199"/>
            <a:ext cx="109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>
                <a:solidFill>
                  <a:schemeClr val="bg1"/>
                </a:solidFill>
              </a:rPr>
              <a:t>Tyre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Life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B9FD75A-09A1-CEBA-F28D-65123A8D4AEA}"/>
              </a:ext>
            </a:extLst>
          </p:cNvPr>
          <p:cNvSpPr txBox="1"/>
          <p:nvPr/>
        </p:nvSpPr>
        <p:spPr>
          <a:xfrm>
            <a:off x="13273440" y="1594174"/>
            <a:ext cx="110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noProof="0">
                <a:solidFill>
                  <a:schemeClr val="bg1"/>
                </a:solidFill>
              </a:rPr>
              <a:t>Air </a:t>
            </a:r>
            <a:r>
              <a:rPr lang="en-US" sz="1400" noProof="0">
                <a:solidFill>
                  <a:schemeClr val="bg1"/>
                </a:solidFill>
              </a:rPr>
              <a:t>Pressure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BE956D-AE4F-D5FC-B521-7E52EE464221}"/>
              </a:ext>
            </a:extLst>
          </p:cNvPr>
          <p:cNvSpPr txBox="1"/>
          <p:nvPr/>
        </p:nvSpPr>
        <p:spPr>
          <a:xfrm>
            <a:off x="5946538" y="3002701"/>
            <a:ext cx="110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Air</a:t>
            </a:r>
            <a:r>
              <a:rPr lang="tr-TR" sz="1400" noProof="0">
                <a:solidFill>
                  <a:schemeClr val="bg1"/>
                </a:solidFill>
              </a:rPr>
              <a:t> </a:t>
            </a:r>
            <a:r>
              <a:rPr lang="en-US" sz="1400" noProof="0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E33CEBB-007E-AF90-309D-6B4DF0D464FE}"/>
              </a:ext>
            </a:extLst>
          </p:cNvPr>
          <p:cNvSpPr txBox="1"/>
          <p:nvPr/>
        </p:nvSpPr>
        <p:spPr>
          <a:xfrm>
            <a:off x="5705475" y="977897"/>
            <a:ext cx="1342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>
                <a:solidFill>
                  <a:schemeClr val="bg1"/>
                </a:solidFill>
              </a:rPr>
              <a:t>Mean C.</a:t>
            </a:r>
          </a:p>
          <a:p>
            <a:pPr algn="ctr"/>
            <a:r>
              <a:rPr lang="tr-TR" sz="1400">
                <a:solidFill>
                  <a:schemeClr val="bg1"/>
                </a:solidFill>
              </a:rPr>
              <a:t>Exit Speed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25777A3-66E0-976A-2D24-98E8E9C8E1FB}"/>
              </a:ext>
            </a:extLst>
          </p:cNvPr>
          <p:cNvSpPr txBox="1"/>
          <p:nvPr/>
        </p:nvSpPr>
        <p:spPr>
          <a:xfrm>
            <a:off x="12976496" y="2960213"/>
            <a:ext cx="104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Humidity</a:t>
            </a:r>
          </a:p>
        </p:txBody>
      </p:sp>
      <p:pic>
        <p:nvPicPr>
          <p:cNvPr id="39" name="Elemento grafico 38">
            <a:extLst>
              <a:ext uri="{FF2B5EF4-FFF2-40B4-BE49-F238E27FC236}">
                <a16:creationId xmlns:a16="http://schemas.microsoft.com/office/drawing/2014/main" id="{6259C8AE-300E-46D4-82C9-6F16FC4346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976496" y="1276963"/>
            <a:ext cx="1695450" cy="962025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622DC7C-CE8E-6ABC-7B11-96DBAC6061F0}"/>
              </a:ext>
            </a:extLst>
          </p:cNvPr>
          <p:cNvSpPr txBox="1"/>
          <p:nvPr/>
        </p:nvSpPr>
        <p:spPr>
          <a:xfrm>
            <a:off x="6000349" y="3509295"/>
            <a:ext cx="1128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err="1">
                <a:solidFill>
                  <a:schemeClr val="bg1"/>
                </a:solidFill>
              </a:rPr>
              <a:t>Compound_INTERMIDIATE</a:t>
            </a:r>
            <a:endParaRPr lang="en-US" sz="1400" noProof="0">
              <a:solidFill>
                <a:schemeClr val="bg1"/>
              </a:solidFill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92B0260-3934-9BC7-66D1-DDD5736A977B}"/>
              </a:ext>
            </a:extLst>
          </p:cNvPr>
          <p:cNvSpPr txBox="1"/>
          <p:nvPr/>
        </p:nvSpPr>
        <p:spPr>
          <a:xfrm>
            <a:off x="6045593" y="4347757"/>
            <a:ext cx="103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err="1">
                <a:solidFill>
                  <a:schemeClr val="bg1"/>
                </a:solidFill>
              </a:rPr>
              <a:t>TrackTemp</a:t>
            </a:r>
            <a:endParaRPr lang="en-US" sz="1400" noProof="0">
              <a:solidFill>
                <a:schemeClr val="bg1"/>
              </a:solidFill>
            </a:endParaRPr>
          </a:p>
        </p:txBody>
      </p:sp>
      <p:pic>
        <p:nvPicPr>
          <p:cNvPr id="55" name="Elemento grafico 54">
            <a:extLst>
              <a:ext uri="{FF2B5EF4-FFF2-40B4-BE49-F238E27FC236}">
                <a16:creationId xmlns:a16="http://schemas.microsoft.com/office/drawing/2014/main" id="{1DC849B5-6283-1039-0D61-6D480F536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070374" y="1303682"/>
            <a:ext cx="3314700" cy="9620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3">
                <a:extLst>
                  <a:ext uri="{FF2B5EF4-FFF2-40B4-BE49-F238E27FC236}">
                    <a16:creationId xmlns:a16="http://schemas.microsoft.com/office/drawing/2014/main" id="{B9E6FB7F-4C59-0457-899B-70A5642111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2603873"/>
                  </p:ext>
                </p:extLst>
              </p:nvPr>
            </p:nvGraphicFramePr>
            <p:xfrm>
              <a:off x="2107975" y="5986468"/>
              <a:ext cx="7016973" cy="6940806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7016973" cy="6940806"/>
                    </a:xfrm>
                    <a:prstGeom prst="rect">
                      <a:avLst/>
                    </a:prstGeom>
                  </am3d:spPr>
                  <am3d:camera>
                    <am3d:pos x="0" y="0" z="5154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21" d="1000000"/>
                    <am3d:preTrans dx="0" dy="-4297154" dz="-165589"/>
                    <am3d:scale>
                      <am3d:sx n="1000000" d="1000000"/>
                      <am3d:sy n="1000000" d="1000000"/>
                      <am3d:sz n="1000000" d="1000000"/>
                    </am3d:scale>
                    <am3d:rot ax="6796893" ay="1119766" az="8601759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8730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3">
                <a:extLst>
                  <a:ext uri="{FF2B5EF4-FFF2-40B4-BE49-F238E27FC236}">
                    <a16:creationId xmlns:a16="http://schemas.microsoft.com/office/drawing/2014/main" id="{B9E6FB7F-4C59-0457-899B-70A5642111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07975" y="5986468"/>
                <a:ext cx="7016973" cy="6940806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FEACC621-2286-C968-B989-A7BF881D4D5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79763" y="666012"/>
            <a:ext cx="42767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52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96E85A-CB84-8E57-E3E6-7F2A75FF1AC8}"/>
              </a:ext>
            </a:extLst>
          </p:cNvPr>
          <p:cNvSpPr/>
          <p:nvPr/>
        </p:nvSpPr>
        <p:spPr>
          <a:xfrm>
            <a:off x="2652532" y="413795"/>
            <a:ext cx="6701742" cy="130794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/>
              <a:t>Conclusions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3">
                <a:extLst>
                  <a:ext uri="{FF2B5EF4-FFF2-40B4-BE49-F238E27FC236}">
                    <a16:creationId xmlns:a16="http://schemas.microsoft.com/office/drawing/2014/main" id="{31A1617F-FD16-F922-24DD-9750E3D2D0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1100886"/>
                  </p:ext>
                </p:extLst>
              </p:nvPr>
            </p:nvGraphicFramePr>
            <p:xfrm>
              <a:off x="1823163" y="1693172"/>
              <a:ext cx="7588236" cy="59696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88236" cy="5969665"/>
                    </a:xfrm>
                    <a:prstGeom prst="rect">
                      <a:avLst/>
                    </a:prstGeom>
                  </am3d:spPr>
                  <am3d:camera>
                    <am3d:pos x="0" y="0" z="5154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21" d="1000000"/>
                    <am3d:preTrans dx="0" dy="-4297154" dz="-165589"/>
                    <am3d:scale>
                      <am3d:sx n="1000000" d="1000000"/>
                      <am3d:sy n="1000000" d="1000000"/>
                      <am3d:sz n="1000000" d="1000000"/>
                    </am3d:scale>
                    <am3d:rot ax="3690241" ay="2374314" az="29738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730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3">
                <a:extLst>
                  <a:ext uri="{FF2B5EF4-FFF2-40B4-BE49-F238E27FC236}">
                    <a16:creationId xmlns:a16="http://schemas.microsoft.com/office/drawing/2014/main" id="{31A1617F-FD16-F922-24DD-9750E3D2D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3163" y="1693172"/>
                <a:ext cx="7588236" cy="5969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301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37D692-D39A-8781-A3EB-CD0EA5856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49" y="2125048"/>
            <a:ext cx="6924903" cy="4480819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ADE19081-5AC6-3DC9-A950-31FC0A29CFF2}"/>
              </a:ext>
            </a:extLst>
          </p:cNvPr>
          <p:cNvGrpSpPr/>
          <p:nvPr/>
        </p:nvGrpSpPr>
        <p:grpSpPr>
          <a:xfrm>
            <a:off x="3620401" y="540891"/>
            <a:ext cx="4951197" cy="957662"/>
            <a:chOff x="3553726" y="118456"/>
            <a:chExt cx="4951197" cy="9576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130CF3-3802-F99C-191E-ECD34B75AC1D}"/>
                </a:ext>
              </a:extLst>
            </p:cNvPr>
            <p:cNvSpPr/>
            <p:nvPr/>
          </p:nvSpPr>
          <p:spPr>
            <a:xfrm>
              <a:off x="3553726" y="118456"/>
              <a:ext cx="4951197" cy="957662"/>
            </a:xfrm>
            <a:prstGeom prst="rect">
              <a:avLst/>
            </a:prstGeom>
            <a:solidFill>
              <a:srgbClr val="1D3557"/>
            </a:solidFill>
            <a:ln>
              <a:solidFill>
                <a:srgbClr val="F1FA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noProof="0">
                  <a:solidFill>
                    <a:srgbClr val="F1FAEE"/>
                  </a:solidFill>
                </a:rPr>
                <a:t>The Dataset</a:t>
              </a:r>
            </a:p>
          </p:txBody>
        </p:sp>
        <p:pic>
          <p:nvPicPr>
            <p:cNvPr id="13" name="Picture 12" descr="A logo of a race car&#10;&#10;AI-generated content may be incorrect.">
              <a:extLst>
                <a:ext uri="{FF2B5EF4-FFF2-40B4-BE49-F238E27FC236}">
                  <a16:creationId xmlns:a16="http://schemas.microsoft.com/office/drawing/2014/main" id="{A927F5F5-2DE8-5147-BE16-4CF47554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048" y="140086"/>
              <a:ext cx="914401" cy="914401"/>
            </a:xfrm>
            <a:prstGeom prst="rect">
              <a:avLst/>
            </a:prstGeom>
            <a:ln>
              <a:solidFill>
                <a:srgbClr val="1D3557"/>
              </a:solidFill>
            </a:ln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3">
                <a:extLst>
                  <a:ext uri="{FF2B5EF4-FFF2-40B4-BE49-F238E27FC236}">
                    <a16:creationId xmlns:a16="http://schemas.microsoft.com/office/drawing/2014/main" id="{D49396F2-BDD2-4CF2-E2C5-2FEADC658C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0522386"/>
                  </p:ext>
                </p:extLst>
              </p:nvPr>
            </p:nvGraphicFramePr>
            <p:xfrm>
              <a:off x="-8750202" y="3934740"/>
              <a:ext cx="7892909" cy="402738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892909" cy="4027383"/>
                    </a:xfrm>
                    <a:prstGeom prst="rect">
                      <a:avLst/>
                    </a:prstGeom>
                  </am3d:spPr>
                  <am3d:camera>
                    <am3d:pos x="0" y="0" z="5154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21" d="1000000"/>
                    <am3d:preTrans dx="0" dy="-4297154" dz="-165589"/>
                    <am3d:scale>
                      <am3d:sx n="1000000" d="1000000"/>
                      <am3d:sy n="1000000" d="1000000"/>
                      <am3d:sz n="1000000" d="1000000"/>
                    </am3d:scale>
                    <am3d:rot ax="4687076" ay="-2948054" az="-44671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30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3">
                <a:extLst>
                  <a:ext uri="{FF2B5EF4-FFF2-40B4-BE49-F238E27FC236}">
                    <a16:creationId xmlns:a16="http://schemas.microsoft.com/office/drawing/2014/main" id="{D49396F2-BDD2-4CF2-E2C5-2FEADC658C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750202" y="3934740"/>
                <a:ext cx="7892909" cy="40273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135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ace car on a track&#10;&#10;AI-generated content may be incorrect.">
            <a:extLst>
              <a:ext uri="{FF2B5EF4-FFF2-40B4-BE49-F238E27FC236}">
                <a16:creationId xmlns:a16="http://schemas.microsoft.com/office/drawing/2014/main" id="{AF8B7B5B-1F3F-6725-2C09-AF754761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5" r="-1" b="2504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6" name="Picture 5" descr="A race car on a track&#10;&#10;AI-generated content may be incorrect.">
            <a:extLst>
              <a:ext uri="{FF2B5EF4-FFF2-40B4-BE49-F238E27FC236}">
                <a16:creationId xmlns:a16="http://schemas.microsoft.com/office/drawing/2014/main" id="{D8FD2EEA-4064-C13C-F7F0-01C1411CF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7" r="-1" b="35188"/>
          <a:stretch>
            <a:fillRect/>
          </a:stretch>
        </p:blipFill>
        <p:spPr>
          <a:xfrm>
            <a:off x="4547936" y="3681401"/>
            <a:ext cx="7644062" cy="31765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CF89C5-7A35-E358-4295-C5879E11D58F}"/>
              </a:ext>
            </a:extLst>
          </p:cNvPr>
          <p:cNvSpPr/>
          <p:nvPr/>
        </p:nvSpPr>
        <p:spPr>
          <a:xfrm>
            <a:off x="838200" y="2615382"/>
            <a:ext cx="5395912" cy="887436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noProof="0">
                <a:solidFill>
                  <a:srgbClr val="F1FAEE"/>
                </a:solidFill>
                <a:latin typeface="+mj-lt"/>
                <a:ea typeface="+mj-ea"/>
                <a:cs typeface="+mj-cs"/>
              </a:rPr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517174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B57C0-4FD3-D452-462C-62F0262A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054323-A07F-1AF0-6B4D-B4E9DA1B6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192621"/>
              </p:ext>
            </p:extLst>
          </p:nvPr>
        </p:nvGraphicFramePr>
        <p:xfrm>
          <a:off x="1021443" y="927100"/>
          <a:ext cx="4749800" cy="2286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749800">
                  <a:extLst>
                    <a:ext uri="{9D8B030D-6E8A-4147-A177-3AD203B41FA5}">
                      <a16:colId xmlns:a16="http://schemas.microsoft.com/office/drawing/2014/main" val="350470572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Total Lap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8315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Lap Number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0204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Stint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6258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Tyre Compound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10896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Tyre Life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9724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98A80FA-EC25-D5F3-CD30-BA72383C2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41162"/>
              </p:ext>
            </p:extLst>
          </p:nvPr>
        </p:nvGraphicFramePr>
        <p:xfrm>
          <a:off x="1021443" y="3213100"/>
          <a:ext cx="4749800" cy="274320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4749800">
                  <a:extLst>
                    <a:ext uri="{9D8B030D-6E8A-4147-A177-3AD203B41FA5}">
                      <a16:colId xmlns:a16="http://schemas.microsoft.com/office/drawing/2014/main" val="425169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E63946"/>
                          </a:solidFill>
                        </a:rPr>
                        <a:t>Air Temperature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27686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E63946"/>
                          </a:solidFill>
                        </a:rPr>
                        <a:t>Track Temperature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3817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E63946"/>
                          </a:solidFill>
                        </a:rPr>
                        <a:t>Humidity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6039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E63946"/>
                          </a:solidFill>
                        </a:rPr>
                        <a:t>Air Pressure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5796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E63946"/>
                          </a:solidFill>
                        </a:rPr>
                        <a:t>Wind Speed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6546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E63946"/>
                          </a:solidFill>
                        </a:rPr>
                        <a:t>Rainfall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39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21365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875C87F1-914B-7737-66F8-B6C9C4382918}"/>
              </a:ext>
            </a:extLst>
          </p:cNvPr>
          <p:cNvSpPr/>
          <p:nvPr/>
        </p:nvSpPr>
        <p:spPr>
          <a:xfrm>
            <a:off x="493776" y="3213100"/>
            <a:ext cx="527667" cy="2743200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Weather Features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1D9C49F-C776-9AB9-C852-CA5689E2CED1}"/>
              </a:ext>
            </a:extLst>
          </p:cNvPr>
          <p:cNvSpPr/>
          <p:nvPr/>
        </p:nvSpPr>
        <p:spPr>
          <a:xfrm>
            <a:off x="493776" y="927100"/>
            <a:ext cx="527667" cy="228600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Lap Features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F272E8A-DDDD-DA1E-7D05-482D174F6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949496"/>
              </p:ext>
            </p:extLst>
          </p:nvPr>
        </p:nvGraphicFramePr>
        <p:xfrm>
          <a:off x="6298910" y="470920"/>
          <a:ext cx="4326486" cy="548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6486">
                  <a:extLst>
                    <a:ext uri="{9D8B030D-6E8A-4147-A177-3AD203B41FA5}">
                      <a16:colId xmlns:a16="http://schemas.microsoft.com/office/drawing/2014/main" val="2798246491"/>
                    </a:ext>
                  </a:extLst>
                </a:gridCol>
              </a:tblGrid>
              <a:tr h="45703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F1FAEE"/>
                          </a:solidFill>
                        </a:rPr>
                        <a:t>Transformed Features</a:t>
                      </a:r>
                      <a:endParaRPr lang="en-US" noProof="0">
                        <a:solidFill>
                          <a:srgbClr val="F1FAE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5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075694"/>
                  </a:ext>
                </a:extLst>
              </a:tr>
              <a:tr h="45703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Total Lap Time - mean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79708"/>
                  </a:ext>
                </a:extLst>
              </a:tr>
              <a:tr h="45703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Lap Number / Total Laps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88526"/>
                  </a:ext>
                </a:extLst>
              </a:tr>
              <a:tr h="45703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Unchanged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667275"/>
                  </a:ext>
                </a:extLst>
              </a:tr>
              <a:tr h="45703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[Soft, Medium, Hard, Intermediate, Wet]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316119"/>
                  </a:ext>
                </a:extLst>
              </a:tr>
              <a:tr h="45703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Tyre Life / Total Laps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06903"/>
                  </a:ext>
                </a:extLst>
              </a:tr>
              <a:tr h="274218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rgbClr val="1D3557"/>
                          </a:solidFill>
                        </a:rPr>
                        <a:t>Unchanged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35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192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176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016691-4277-5DAA-30CF-246BCACD1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4">
            <a:extLst>
              <a:ext uri="{FF2B5EF4-FFF2-40B4-BE49-F238E27FC236}">
                <a16:creationId xmlns:a16="http://schemas.microsoft.com/office/drawing/2014/main" id="{75051B73-F136-6999-A1D0-84E482DA897D}"/>
              </a:ext>
            </a:extLst>
          </p:cNvPr>
          <p:cNvSpPr/>
          <p:nvPr/>
        </p:nvSpPr>
        <p:spPr>
          <a:xfrm>
            <a:off x="4622448" y="1428911"/>
            <a:ext cx="1973518" cy="540000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Car Position (X, Y)</a:t>
            </a:r>
          </a:p>
        </p:txBody>
      </p:sp>
      <p:sp>
        <p:nvSpPr>
          <p:cNvPr id="116" name="Rectangle 6">
            <a:extLst>
              <a:ext uri="{FF2B5EF4-FFF2-40B4-BE49-F238E27FC236}">
                <a16:creationId xmlns:a16="http://schemas.microsoft.com/office/drawing/2014/main" id="{FCA0345F-170A-F7C7-AED1-F8A1FC10528E}"/>
              </a:ext>
            </a:extLst>
          </p:cNvPr>
          <p:cNvSpPr/>
          <p:nvPr/>
        </p:nvSpPr>
        <p:spPr>
          <a:xfrm>
            <a:off x="3016099" y="1428911"/>
            <a:ext cx="1592518" cy="54000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Time</a:t>
            </a:r>
          </a:p>
        </p:txBody>
      </p:sp>
      <p:sp>
        <p:nvSpPr>
          <p:cNvPr id="117" name="Rectangle 11">
            <a:extLst>
              <a:ext uri="{FF2B5EF4-FFF2-40B4-BE49-F238E27FC236}">
                <a16:creationId xmlns:a16="http://schemas.microsoft.com/office/drawing/2014/main" id="{96CE383B-C851-1C4F-6EF2-78C948FF149F}"/>
              </a:ext>
            </a:extLst>
          </p:cNvPr>
          <p:cNvSpPr/>
          <p:nvPr/>
        </p:nvSpPr>
        <p:spPr>
          <a:xfrm>
            <a:off x="6607018" y="1428911"/>
            <a:ext cx="2600629" cy="540000"/>
          </a:xfrm>
          <a:prstGeom prst="rect">
            <a:avLst/>
          </a:prstGeom>
          <a:solidFill>
            <a:srgbClr val="457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Corner Apex Points (X, Y)</a:t>
            </a:r>
          </a:p>
        </p:txBody>
      </p:sp>
      <p:sp>
        <p:nvSpPr>
          <p:cNvPr id="118" name="Rectangle 6">
            <a:extLst>
              <a:ext uri="{FF2B5EF4-FFF2-40B4-BE49-F238E27FC236}">
                <a16:creationId xmlns:a16="http://schemas.microsoft.com/office/drawing/2014/main" id="{A1414048-266B-3144-534C-42C1BF9E204C}"/>
              </a:ext>
            </a:extLst>
          </p:cNvPr>
          <p:cNvSpPr/>
          <p:nvPr/>
        </p:nvSpPr>
        <p:spPr>
          <a:xfrm>
            <a:off x="3022858" y="1428911"/>
            <a:ext cx="1592518" cy="54000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Time</a:t>
            </a:r>
          </a:p>
        </p:txBody>
      </p:sp>
      <p:sp>
        <p:nvSpPr>
          <p:cNvPr id="119" name="Rectangle 6">
            <a:extLst>
              <a:ext uri="{FF2B5EF4-FFF2-40B4-BE49-F238E27FC236}">
                <a16:creationId xmlns:a16="http://schemas.microsoft.com/office/drawing/2014/main" id="{310BA4A8-0B26-91A0-3786-54B1DFC3BCEC}"/>
              </a:ext>
            </a:extLst>
          </p:cNvPr>
          <p:cNvSpPr/>
          <p:nvPr/>
        </p:nvSpPr>
        <p:spPr>
          <a:xfrm>
            <a:off x="3022858" y="1428911"/>
            <a:ext cx="1592518" cy="54000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Time</a:t>
            </a:r>
          </a:p>
        </p:txBody>
      </p:sp>
      <p:sp>
        <p:nvSpPr>
          <p:cNvPr id="120" name="Rectangle 6">
            <a:extLst>
              <a:ext uri="{FF2B5EF4-FFF2-40B4-BE49-F238E27FC236}">
                <a16:creationId xmlns:a16="http://schemas.microsoft.com/office/drawing/2014/main" id="{5427738F-052C-36B2-A8AE-C9882CFE5B69}"/>
              </a:ext>
            </a:extLst>
          </p:cNvPr>
          <p:cNvSpPr/>
          <p:nvPr/>
        </p:nvSpPr>
        <p:spPr>
          <a:xfrm>
            <a:off x="3022858" y="1428911"/>
            <a:ext cx="1592518" cy="54000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Time</a:t>
            </a:r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04F55BCF-6FAA-6A8A-1E02-BE11203D3A4C}"/>
              </a:ext>
            </a:extLst>
          </p:cNvPr>
          <p:cNvSpPr/>
          <p:nvPr/>
        </p:nvSpPr>
        <p:spPr>
          <a:xfrm>
            <a:off x="3016099" y="1428911"/>
            <a:ext cx="1592518" cy="54000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Time</a:t>
            </a:r>
          </a:p>
        </p:txBody>
      </p:sp>
      <p:sp>
        <p:nvSpPr>
          <p:cNvPr id="122" name="Rectangle 34">
            <a:extLst>
              <a:ext uri="{FF2B5EF4-FFF2-40B4-BE49-F238E27FC236}">
                <a16:creationId xmlns:a16="http://schemas.microsoft.com/office/drawing/2014/main" id="{9626F7E6-6E85-24E0-597E-6124CF544601}"/>
              </a:ext>
            </a:extLst>
          </p:cNvPr>
          <p:cNvSpPr/>
          <p:nvPr/>
        </p:nvSpPr>
        <p:spPr>
          <a:xfrm>
            <a:off x="4618912" y="1428911"/>
            <a:ext cx="1973518" cy="540000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Car Position (X, Y)</a:t>
            </a:r>
          </a:p>
        </p:txBody>
      </p:sp>
      <p:sp>
        <p:nvSpPr>
          <p:cNvPr id="123" name="Rectangle 35">
            <a:extLst>
              <a:ext uri="{FF2B5EF4-FFF2-40B4-BE49-F238E27FC236}">
                <a16:creationId xmlns:a16="http://schemas.microsoft.com/office/drawing/2014/main" id="{EE8BACF4-610D-0C46-F2DF-C857CB39AFFF}"/>
              </a:ext>
            </a:extLst>
          </p:cNvPr>
          <p:cNvSpPr/>
          <p:nvPr/>
        </p:nvSpPr>
        <p:spPr>
          <a:xfrm>
            <a:off x="4625984" y="1428911"/>
            <a:ext cx="1973518" cy="540000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Car Position (X, Y)</a:t>
            </a:r>
          </a:p>
        </p:txBody>
      </p:sp>
      <p:sp>
        <p:nvSpPr>
          <p:cNvPr id="124" name="Rectangle 36">
            <a:extLst>
              <a:ext uri="{FF2B5EF4-FFF2-40B4-BE49-F238E27FC236}">
                <a16:creationId xmlns:a16="http://schemas.microsoft.com/office/drawing/2014/main" id="{FCE1B34F-6FD3-BFAF-DF9A-BEF68A90A8CB}"/>
              </a:ext>
            </a:extLst>
          </p:cNvPr>
          <p:cNvSpPr/>
          <p:nvPr/>
        </p:nvSpPr>
        <p:spPr>
          <a:xfrm>
            <a:off x="4625984" y="1428911"/>
            <a:ext cx="1973518" cy="540000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Car Position (X, Y)</a:t>
            </a:r>
          </a:p>
        </p:txBody>
      </p:sp>
      <p:sp>
        <p:nvSpPr>
          <p:cNvPr id="125" name="Rectangle 11">
            <a:extLst>
              <a:ext uri="{FF2B5EF4-FFF2-40B4-BE49-F238E27FC236}">
                <a16:creationId xmlns:a16="http://schemas.microsoft.com/office/drawing/2014/main" id="{BD1EF207-B275-2E48-CBD9-3E537B8B54A4}"/>
              </a:ext>
            </a:extLst>
          </p:cNvPr>
          <p:cNvSpPr/>
          <p:nvPr/>
        </p:nvSpPr>
        <p:spPr>
          <a:xfrm>
            <a:off x="6607018" y="1428911"/>
            <a:ext cx="2600629" cy="540000"/>
          </a:xfrm>
          <a:prstGeom prst="rect">
            <a:avLst/>
          </a:prstGeom>
          <a:solidFill>
            <a:srgbClr val="457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Corner Apex Points (X, Y)</a:t>
            </a:r>
          </a:p>
        </p:txBody>
      </p:sp>
      <p:sp>
        <p:nvSpPr>
          <p:cNvPr id="126" name="Rectangle 4">
            <a:extLst>
              <a:ext uri="{FF2B5EF4-FFF2-40B4-BE49-F238E27FC236}">
                <a16:creationId xmlns:a16="http://schemas.microsoft.com/office/drawing/2014/main" id="{5166E7CB-B147-0FB2-FC24-8844385AC21E}"/>
              </a:ext>
            </a:extLst>
          </p:cNvPr>
          <p:cNvSpPr/>
          <p:nvPr/>
        </p:nvSpPr>
        <p:spPr>
          <a:xfrm>
            <a:off x="4625984" y="1428911"/>
            <a:ext cx="1973518" cy="540000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Car Position (X, Y)</a:t>
            </a:r>
          </a:p>
        </p:txBody>
      </p:sp>
      <p:sp>
        <p:nvSpPr>
          <p:cNvPr id="127" name="Rettangolo 126">
            <a:extLst>
              <a:ext uri="{FF2B5EF4-FFF2-40B4-BE49-F238E27FC236}">
                <a16:creationId xmlns:a16="http://schemas.microsoft.com/office/drawing/2014/main" id="{9BF3652C-1D52-1A3D-B863-385D46ED9661}"/>
              </a:ext>
            </a:extLst>
          </p:cNvPr>
          <p:cNvSpPr/>
          <p:nvPr/>
        </p:nvSpPr>
        <p:spPr>
          <a:xfrm rot="5400000">
            <a:off x="5848040" y="-1930695"/>
            <a:ext cx="527667" cy="619155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Telemetry Data</a:t>
            </a:r>
          </a:p>
        </p:txBody>
      </p:sp>
    </p:spTree>
    <p:extLst>
      <p:ext uri="{BB962C8B-B14F-4D97-AF65-F5344CB8AC3E}">
        <p14:creationId xmlns:p14="http://schemas.microsoft.com/office/powerpoint/2010/main" val="3216884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EA02B-1952-BBFE-3CAA-D18C73420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C44C84-A644-F8E6-1A36-FB89225F4177}"/>
              </a:ext>
            </a:extLst>
          </p:cNvPr>
          <p:cNvSpPr/>
          <p:nvPr/>
        </p:nvSpPr>
        <p:spPr>
          <a:xfrm>
            <a:off x="4605185" y="1428911"/>
            <a:ext cx="1973518" cy="540000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Car Position (X, Y)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439CF15D-84E9-91D1-3CDC-4C75FB7B8F20}"/>
              </a:ext>
            </a:extLst>
          </p:cNvPr>
          <p:cNvSpPr/>
          <p:nvPr/>
        </p:nvSpPr>
        <p:spPr>
          <a:xfrm>
            <a:off x="3012667" y="1428911"/>
            <a:ext cx="1592518" cy="54000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Time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9A57B0C-C044-619A-BFDF-298E33CB46D7}"/>
              </a:ext>
            </a:extLst>
          </p:cNvPr>
          <p:cNvSpPr/>
          <p:nvPr/>
        </p:nvSpPr>
        <p:spPr>
          <a:xfrm>
            <a:off x="6578703" y="1428911"/>
            <a:ext cx="2600629" cy="540000"/>
          </a:xfrm>
          <a:prstGeom prst="rect">
            <a:avLst/>
          </a:prstGeom>
          <a:solidFill>
            <a:srgbClr val="457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Corner Apex Points (X, Y)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E501DAC-B378-3B18-A559-D15CA49B8AA2}"/>
              </a:ext>
            </a:extLst>
          </p:cNvPr>
          <p:cNvSpPr/>
          <p:nvPr/>
        </p:nvSpPr>
        <p:spPr>
          <a:xfrm>
            <a:off x="8598920" y="4889089"/>
            <a:ext cx="1973518" cy="540000"/>
          </a:xfrm>
          <a:prstGeom prst="rect">
            <a:avLst/>
          </a:prstGeom>
          <a:solidFill>
            <a:srgbClr val="E63946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chemeClr val="lt1">
                    <a:alpha val="0"/>
                  </a:schemeClr>
                </a:solidFill>
              </a:rPr>
              <a:t>Car Position (X, Y)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6DCC3B3F-6BE5-F3A7-66E8-293746BB156B}"/>
              </a:ext>
            </a:extLst>
          </p:cNvPr>
          <p:cNvSpPr/>
          <p:nvPr/>
        </p:nvSpPr>
        <p:spPr>
          <a:xfrm>
            <a:off x="8907408" y="4889089"/>
            <a:ext cx="1592518" cy="540000"/>
          </a:xfrm>
          <a:prstGeom prst="rect">
            <a:avLst/>
          </a:prstGeom>
          <a:solidFill>
            <a:srgbClr val="1D3557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>
                    <a:alpha val="0"/>
                  </a:srgbClr>
                </a:solidFill>
              </a:rPr>
              <a:t>Time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D9408EEF-BC51-F031-2A9F-56D2D9D03CC5}"/>
              </a:ext>
            </a:extLst>
          </p:cNvPr>
          <p:cNvSpPr/>
          <p:nvPr/>
        </p:nvSpPr>
        <p:spPr>
          <a:xfrm>
            <a:off x="6429425" y="4889089"/>
            <a:ext cx="1592518" cy="540000"/>
          </a:xfrm>
          <a:prstGeom prst="rect">
            <a:avLst/>
          </a:prstGeom>
          <a:solidFill>
            <a:srgbClr val="1D3557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>
                    <a:alpha val="0"/>
                  </a:srgbClr>
                </a:solidFill>
              </a:rPr>
              <a:t>Time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9CB8B413-17CC-F55B-738F-5C5156B582F0}"/>
              </a:ext>
            </a:extLst>
          </p:cNvPr>
          <p:cNvSpPr/>
          <p:nvPr/>
        </p:nvSpPr>
        <p:spPr>
          <a:xfrm>
            <a:off x="4382985" y="4889089"/>
            <a:ext cx="1592518" cy="540000"/>
          </a:xfrm>
          <a:prstGeom prst="rect">
            <a:avLst/>
          </a:prstGeom>
          <a:solidFill>
            <a:srgbClr val="1D3557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>
                    <a:alpha val="0"/>
                  </a:srgbClr>
                </a:solidFill>
              </a:rPr>
              <a:t>Time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616FD48C-EFE6-A63E-C6F0-2D8CC16D40DF}"/>
              </a:ext>
            </a:extLst>
          </p:cNvPr>
          <p:cNvSpPr/>
          <p:nvPr/>
        </p:nvSpPr>
        <p:spPr>
          <a:xfrm>
            <a:off x="1767247" y="4889089"/>
            <a:ext cx="1592518" cy="540000"/>
          </a:xfrm>
          <a:prstGeom prst="rect">
            <a:avLst/>
          </a:prstGeom>
          <a:solidFill>
            <a:srgbClr val="1D3557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>
                    <a:alpha val="0"/>
                  </a:srgbClr>
                </a:solidFill>
              </a:rPr>
              <a:t>Time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6B003F-ECAA-8036-F514-29448BD7DD4C}"/>
              </a:ext>
            </a:extLst>
          </p:cNvPr>
          <p:cNvSpPr/>
          <p:nvPr/>
        </p:nvSpPr>
        <p:spPr>
          <a:xfrm>
            <a:off x="6238925" y="4889089"/>
            <a:ext cx="1973518" cy="540000"/>
          </a:xfrm>
          <a:prstGeom prst="rect">
            <a:avLst/>
          </a:prstGeom>
          <a:solidFill>
            <a:srgbClr val="E63946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chemeClr val="lt1">
                    <a:alpha val="0"/>
                  </a:schemeClr>
                </a:solidFill>
              </a:rPr>
              <a:t>Car Position (X, Y)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1A4BDF-1F0B-F9D2-11D2-1293F3EB7A45}"/>
              </a:ext>
            </a:extLst>
          </p:cNvPr>
          <p:cNvSpPr/>
          <p:nvPr/>
        </p:nvSpPr>
        <p:spPr>
          <a:xfrm>
            <a:off x="4192485" y="4889089"/>
            <a:ext cx="1973518" cy="540000"/>
          </a:xfrm>
          <a:prstGeom prst="rect">
            <a:avLst/>
          </a:prstGeom>
          <a:solidFill>
            <a:srgbClr val="E63946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chemeClr val="lt1">
                    <a:alpha val="0"/>
                  </a:schemeClr>
                </a:solidFill>
              </a:rPr>
              <a:t>Car Position (X, Y)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A03544-C135-DE74-C000-AB9A3A4A00F1}"/>
              </a:ext>
            </a:extLst>
          </p:cNvPr>
          <p:cNvSpPr/>
          <p:nvPr/>
        </p:nvSpPr>
        <p:spPr>
          <a:xfrm>
            <a:off x="1726025" y="4889089"/>
            <a:ext cx="1973518" cy="540000"/>
          </a:xfrm>
          <a:prstGeom prst="rect">
            <a:avLst/>
          </a:prstGeom>
          <a:solidFill>
            <a:srgbClr val="E63946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chemeClr val="lt1">
                    <a:alpha val="0"/>
                  </a:schemeClr>
                </a:solidFill>
              </a:rPr>
              <a:t>Car Position (X, Y)</a:t>
            </a: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70F01A1F-FD1C-1B6E-641F-9F38F6B0456F}"/>
              </a:ext>
            </a:extLst>
          </p:cNvPr>
          <p:cNvSpPr/>
          <p:nvPr/>
        </p:nvSpPr>
        <p:spPr>
          <a:xfrm>
            <a:off x="1401356" y="4889089"/>
            <a:ext cx="2600629" cy="540000"/>
          </a:xfrm>
          <a:prstGeom prst="rect">
            <a:avLst/>
          </a:prstGeom>
          <a:solidFill>
            <a:srgbClr val="457B9D">
              <a:alpha val="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>
                    <a:alpha val="0"/>
                  </a:srgbClr>
                </a:solidFill>
              </a:rPr>
              <a:t>Corner Apex Points (X, Y)</a:t>
            </a: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84269320-1BFC-7981-2E12-DFE0B0B40B90}"/>
              </a:ext>
            </a:extLst>
          </p:cNvPr>
          <p:cNvSpPr/>
          <p:nvPr/>
        </p:nvSpPr>
        <p:spPr>
          <a:xfrm>
            <a:off x="1306006" y="4889089"/>
            <a:ext cx="2813557" cy="540000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Mean Corner Exit Speed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5C60A-CBA9-6D44-552C-907CEC486D81}"/>
              </a:ext>
            </a:extLst>
          </p:cNvPr>
          <p:cNvSpPr/>
          <p:nvPr/>
        </p:nvSpPr>
        <p:spPr>
          <a:xfrm>
            <a:off x="4192485" y="4889089"/>
            <a:ext cx="1973518" cy="540000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Curvature</a:t>
            </a:r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78E71242-056A-A196-7889-D30A393D7ABF}"/>
              </a:ext>
            </a:extLst>
          </p:cNvPr>
          <p:cNvSpPr/>
          <p:nvPr/>
        </p:nvSpPr>
        <p:spPr>
          <a:xfrm>
            <a:off x="8285365" y="4889089"/>
            <a:ext cx="2600629" cy="540000"/>
          </a:xfrm>
          <a:prstGeom prst="rect">
            <a:avLst/>
          </a:prstGeom>
          <a:solidFill>
            <a:srgbClr val="457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Lateral Acceleration</a:t>
            </a:r>
          </a:p>
        </p:txBody>
      </p:sp>
      <p:sp>
        <p:nvSpPr>
          <p:cNvPr id="111" name="Rectangle 41">
            <a:extLst>
              <a:ext uri="{FF2B5EF4-FFF2-40B4-BE49-F238E27FC236}">
                <a16:creationId xmlns:a16="http://schemas.microsoft.com/office/drawing/2014/main" id="{32D35350-5F3E-0389-0A85-8DA9A4F4C042}"/>
              </a:ext>
            </a:extLst>
          </p:cNvPr>
          <p:cNvSpPr/>
          <p:nvPr/>
        </p:nvSpPr>
        <p:spPr>
          <a:xfrm>
            <a:off x="6238925" y="4889089"/>
            <a:ext cx="1973518" cy="540000"/>
          </a:xfrm>
          <a:prstGeom prst="rect">
            <a:avLst/>
          </a:prstGeom>
          <a:solidFill>
            <a:srgbClr val="E63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Acceleration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5072D81-6E15-50D7-ABE9-6D125AD49540}"/>
              </a:ext>
            </a:extLst>
          </p:cNvPr>
          <p:cNvSpPr/>
          <p:nvPr/>
        </p:nvSpPr>
        <p:spPr>
          <a:xfrm rot="5400000">
            <a:off x="5832167" y="-1918252"/>
            <a:ext cx="527667" cy="6166667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noProof="0">
                <a:solidFill>
                  <a:srgbClr val="F1FAEE"/>
                </a:solidFill>
              </a:rPr>
              <a:t>Telemetry Data</a:t>
            </a:r>
          </a:p>
        </p:txBody>
      </p:sp>
    </p:spTree>
    <p:extLst>
      <p:ext uri="{BB962C8B-B14F-4D97-AF65-F5344CB8AC3E}">
        <p14:creationId xmlns:p14="http://schemas.microsoft.com/office/powerpoint/2010/main" val="4014840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519D4-2D98-D17A-6976-131D5CCB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92AE1-0C33-56D2-9BB0-15322BB33246}"/>
              </a:ext>
            </a:extLst>
          </p:cNvPr>
          <p:cNvSpPr/>
          <p:nvPr/>
        </p:nvSpPr>
        <p:spPr>
          <a:xfrm>
            <a:off x="4490885" y="147484"/>
            <a:ext cx="3210231" cy="658761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Telemetry Data Filtering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CAFF9-52C0-D746-C299-5CC550ABE224}"/>
              </a:ext>
            </a:extLst>
          </p:cNvPr>
          <p:cNvSpPr/>
          <p:nvPr/>
        </p:nvSpPr>
        <p:spPr>
          <a:xfrm>
            <a:off x="820994" y="2644875"/>
            <a:ext cx="2969342" cy="934065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Fit a Smoothing Spline</a:t>
            </a:r>
            <a:endParaRPr lang="en-US"/>
          </a:p>
          <a:p>
            <a:pPr algn="ctr"/>
            <a:r>
              <a:rPr lang="en-US"/>
              <a:t> on X and Y</a:t>
            </a:r>
          </a:p>
        </p:txBody>
      </p:sp>
    </p:spTree>
    <p:extLst>
      <p:ext uri="{BB962C8B-B14F-4D97-AF65-F5344CB8AC3E}">
        <p14:creationId xmlns:p14="http://schemas.microsoft.com/office/powerpoint/2010/main" val="1190619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6CA34-0FA4-4913-54D5-2075A9A4E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8A24E-8C34-0A85-5249-78CC3D150C62}"/>
              </a:ext>
            </a:extLst>
          </p:cNvPr>
          <p:cNvSpPr/>
          <p:nvPr/>
        </p:nvSpPr>
        <p:spPr>
          <a:xfrm>
            <a:off x="4490885" y="147484"/>
            <a:ext cx="3210231" cy="658761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Telemetry Data Filtering</a:t>
            </a:r>
            <a:endParaRPr 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77D518D-D922-1241-4F74-16A7966F1383}"/>
              </a:ext>
            </a:extLst>
          </p:cNvPr>
          <p:cNvGrpSpPr/>
          <p:nvPr/>
        </p:nvGrpSpPr>
        <p:grpSpPr>
          <a:xfrm>
            <a:off x="4611330" y="2644874"/>
            <a:ext cx="2969342" cy="1709030"/>
            <a:chOff x="4611330" y="2644874"/>
            <a:chExt cx="2969342" cy="17090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46727E-1A52-D5A8-E976-91BA3F455C63}"/>
                </a:ext>
              </a:extLst>
            </p:cNvPr>
            <p:cNvSpPr/>
            <p:nvPr/>
          </p:nvSpPr>
          <p:spPr>
            <a:xfrm>
              <a:off x="4611330" y="2644874"/>
              <a:ext cx="2969342" cy="934065"/>
            </a:xfrm>
            <a:prstGeom prst="rect">
              <a:avLst/>
            </a:prstGeom>
            <a:solidFill>
              <a:srgbClr val="E639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/>
                <a:t>Calculate Curvature with Spline Derivatives</a:t>
              </a:r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14">
                  <a:extLst>
                    <a:ext uri="{FF2B5EF4-FFF2-40B4-BE49-F238E27FC236}">
                      <a16:creationId xmlns:a16="http://schemas.microsoft.com/office/drawing/2014/main" id="{9173BE8F-AA8A-8C43-F2CD-19F682059542}"/>
                    </a:ext>
                  </a:extLst>
                </p:cNvPr>
                <p:cNvSpPr txBox="1"/>
                <p:nvPr/>
              </p:nvSpPr>
              <p:spPr>
                <a:xfrm>
                  <a:off x="4965290" y="3667434"/>
                  <a:ext cx="2261419" cy="6864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′′ − 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p>
                                <m:r>
                                  <a:rPr lang="tr-T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r-T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p>
                                <m:r>
                                  <a:rPr lang="tr-T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tr-T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14">
                  <a:extLst>
                    <a:ext uri="{FF2B5EF4-FFF2-40B4-BE49-F238E27FC236}">
                      <a16:creationId xmlns:a16="http://schemas.microsoft.com/office/drawing/2014/main" id="{9173BE8F-AA8A-8C43-F2CD-19F682059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290" y="3667434"/>
                  <a:ext cx="2261419" cy="68647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10">
            <a:extLst>
              <a:ext uri="{FF2B5EF4-FFF2-40B4-BE49-F238E27FC236}">
                <a16:creationId xmlns:a16="http://schemas.microsoft.com/office/drawing/2014/main" id="{A4859217-0E5D-8CF0-A1B0-33B4222A5CFF}"/>
              </a:ext>
            </a:extLst>
          </p:cNvPr>
          <p:cNvSpPr/>
          <p:nvPr/>
        </p:nvSpPr>
        <p:spPr>
          <a:xfrm>
            <a:off x="820994" y="2644875"/>
            <a:ext cx="2969342" cy="934065"/>
          </a:xfrm>
          <a:prstGeom prst="rect">
            <a:avLst/>
          </a:prstGeom>
          <a:solidFill>
            <a:srgbClr val="1D3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Fit a Smoothing Spline</a:t>
            </a:r>
            <a:endParaRPr lang="en-US"/>
          </a:p>
          <a:p>
            <a:pPr algn="ctr"/>
            <a:r>
              <a:rPr lang="en-US"/>
              <a:t> on X and Y</a:t>
            </a:r>
          </a:p>
        </p:txBody>
      </p:sp>
    </p:spTree>
    <p:extLst>
      <p:ext uri="{BB962C8B-B14F-4D97-AF65-F5344CB8AC3E}">
        <p14:creationId xmlns:p14="http://schemas.microsoft.com/office/powerpoint/2010/main" val="3131967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.3|1.2|1.2|1.7|1.3|2.2|1.1|0.8|0.9|1|0.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9619192-3726-4bd7-99a7-961cd258b85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99202A7E51AC4693848953AB714E67" ma:contentTypeVersion="4" ma:contentTypeDescription="Create a new document." ma:contentTypeScope="" ma:versionID="4813a2c41261637d0c9ce3f0d74554b3">
  <xsd:schema xmlns:xsd="http://www.w3.org/2001/XMLSchema" xmlns:xs="http://www.w3.org/2001/XMLSchema" xmlns:p="http://schemas.microsoft.com/office/2006/metadata/properties" xmlns:ns3="d9619192-3726-4bd7-99a7-961cd258b857" xmlns:ns4="3b9e463c-11df-4b69-9522-db2c898b5cb3" targetNamespace="http://schemas.microsoft.com/office/2006/metadata/properties" ma:root="true" ma:fieldsID="1f298f69651db73f65ab1f9c8dead5cf" ns3:_="" ns4:_="">
    <xsd:import namespace="d9619192-3726-4bd7-99a7-961cd258b857"/>
    <xsd:import namespace="3b9e463c-11df-4b69-9522-db2c898b5cb3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19192-3726-4bd7-99a7-961cd258b85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9e463c-11df-4b69-9522-db2c898b5cb3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905EEB-717B-4A65-A459-0E4712E527D0}">
  <ds:schemaRefs>
    <ds:schemaRef ds:uri="http://www.w3.org/XML/1998/namespace"/>
    <ds:schemaRef ds:uri="3b9e463c-11df-4b69-9522-db2c898b5cb3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9619192-3726-4bd7-99a7-961cd258b85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955E345-395A-4928-BC77-8B38EC4E10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9E8D2C-40D2-479D-91D2-CE53223DA9BB}">
  <ds:schemaRefs>
    <ds:schemaRef ds:uri="3b9e463c-11df-4b69-9522-db2c898b5cb3"/>
    <ds:schemaRef ds:uri="d9619192-3726-4bd7-99a7-961cd258b8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494</Words>
  <Application>Microsoft Office PowerPoint</Application>
  <PresentationFormat>Widescreen</PresentationFormat>
  <Paragraphs>186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Flavio Martelli</dc:creator>
  <cp:lastModifiedBy>Çağan Oral</cp:lastModifiedBy>
  <cp:revision>1</cp:revision>
  <dcterms:created xsi:type="dcterms:W3CDTF">2025-06-10T20:31:54Z</dcterms:created>
  <dcterms:modified xsi:type="dcterms:W3CDTF">2025-06-16T23:24:34Z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0x0101004E99202A7E51AC4693848953AB714E67</vt:lpwstr>
  </property>
</Properties>
</file>